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garten, J. Peter" userId="08c346f3-9f2a-4776-a6cf-add1e690cd47" providerId="ADAL" clId="{896FF952-C1C2-ED46-8949-AFBA0CF35608}"/>
    <pc:docChg chg="modSld">
      <pc:chgData name="Gogarten, J. Peter" userId="08c346f3-9f2a-4776-a6cf-add1e690cd47" providerId="ADAL" clId="{896FF952-C1C2-ED46-8949-AFBA0CF35608}" dt="2023-08-30T17:01:29.425" v="0" actId="20577"/>
      <pc:docMkLst>
        <pc:docMk/>
      </pc:docMkLst>
      <pc:sldChg chg="modSp mod">
        <pc:chgData name="Gogarten, J. Peter" userId="08c346f3-9f2a-4776-a6cf-add1e690cd47" providerId="ADAL" clId="{896FF952-C1C2-ED46-8949-AFBA0CF35608}" dt="2023-08-30T17:01:29.425" v="0" actId="20577"/>
        <pc:sldMkLst>
          <pc:docMk/>
          <pc:sldMk cId="1010031743" sldId="258"/>
        </pc:sldMkLst>
        <pc:spChg chg="mod">
          <ac:chgData name="Gogarten, J. Peter" userId="08c346f3-9f2a-4776-a6cf-add1e690cd47" providerId="ADAL" clId="{896FF952-C1C2-ED46-8949-AFBA0CF35608}" dt="2023-08-30T17:01:29.425" v="0" actId="20577"/>
          <ac:spMkLst>
            <pc:docMk/>
            <pc:sldMk cId="1010031743" sldId="258"/>
            <ac:spMk id="2" creationId="{22BD73FE-84DE-5C93-8833-300E4F00D8DC}"/>
          </ac:spMkLst>
        </pc:spChg>
      </pc:sldChg>
    </pc:docChg>
  </pc:docChgLst>
  <pc:docChgLst>
    <pc:chgData name="Gogarten, J. Peter" userId="08c346f3-9f2a-4776-a6cf-add1e690cd47" providerId="ADAL" clId="{03443A14-B048-CA49-A9DA-9893ED46664A}"/>
    <pc:docChg chg="modSld">
      <pc:chgData name="Gogarten, J. Peter" userId="08c346f3-9f2a-4776-a6cf-add1e690cd47" providerId="ADAL" clId="{03443A14-B048-CA49-A9DA-9893ED46664A}" dt="2023-09-17T17:52:07.150" v="3" actId="9405"/>
      <pc:docMkLst>
        <pc:docMk/>
      </pc:docMkLst>
      <pc:sldChg chg="addSp mod">
        <pc:chgData name="Gogarten, J. Peter" userId="08c346f3-9f2a-4776-a6cf-add1e690cd47" providerId="ADAL" clId="{03443A14-B048-CA49-A9DA-9893ED46664A}" dt="2023-09-17T17:51:03.200" v="0" actId="9405"/>
        <pc:sldMkLst>
          <pc:docMk/>
          <pc:sldMk cId="343624413" sldId="257"/>
        </pc:sldMkLst>
        <pc:inkChg chg="add">
          <ac:chgData name="Gogarten, J. Peter" userId="08c346f3-9f2a-4776-a6cf-add1e690cd47" providerId="ADAL" clId="{03443A14-B048-CA49-A9DA-9893ED46664A}" dt="2023-09-17T17:51:03.200" v="0" actId="9405"/>
          <ac:inkMkLst>
            <pc:docMk/>
            <pc:sldMk cId="343624413" sldId="257"/>
            <ac:inkMk id="4" creationId="{AE9F8A4A-7382-20F7-31EE-5905A6E12FA2}"/>
          </ac:inkMkLst>
        </pc:inkChg>
      </pc:sldChg>
      <pc:sldChg chg="addSp mod">
        <pc:chgData name="Gogarten, J. Peter" userId="08c346f3-9f2a-4776-a6cf-add1e690cd47" providerId="ADAL" clId="{03443A14-B048-CA49-A9DA-9893ED46664A}" dt="2023-09-17T17:51:27.873" v="1" actId="9405"/>
        <pc:sldMkLst>
          <pc:docMk/>
          <pc:sldMk cId="1010031743" sldId="258"/>
        </pc:sldMkLst>
        <pc:inkChg chg="add">
          <ac:chgData name="Gogarten, J. Peter" userId="08c346f3-9f2a-4776-a6cf-add1e690cd47" providerId="ADAL" clId="{03443A14-B048-CA49-A9DA-9893ED46664A}" dt="2023-09-17T17:51:27.873" v="1" actId="9405"/>
          <ac:inkMkLst>
            <pc:docMk/>
            <pc:sldMk cId="1010031743" sldId="258"/>
            <ac:inkMk id="4" creationId="{4965EFCE-8AC7-22A7-F4BF-AEAFEBBB45B3}"/>
          </ac:inkMkLst>
        </pc:inkChg>
      </pc:sldChg>
      <pc:sldChg chg="addSp mod">
        <pc:chgData name="Gogarten, J. Peter" userId="08c346f3-9f2a-4776-a6cf-add1e690cd47" providerId="ADAL" clId="{03443A14-B048-CA49-A9DA-9893ED46664A}" dt="2023-09-17T17:51:35.608" v="2" actId="9405"/>
        <pc:sldMkLst>
          <pc:docMk/>
          <pc:sldMk cId="688924834" sldId="259"/>
        </pc:sldMkLst>
        <pc:inkChg chg="add">
          <ac:chgData name="Gogarten, J. Peter" userId="08c346f3-9f2a-4776-a6cf-add1e690cd47" providerId="ADAL" clId="{03443A14-B048-CA49-A9DA-9893ED46664A}" dt="2023-09-17T17:51:35.608" v="2" actId="9405"/>
          <ac:inkMkLst>
            <pc:docMk/>
            <pc:sldMk cId="688924834" sldId="259"/>
            <ac:inkMk id="7" creationId="{3944B9A4-9B38-CA68-9B29-BECDC73FD7C4}"/>
          </ac:inkMkLst>
        </pc:inkChg>
      </pc:sldChg>
      <pc:sldChg chg="addSp mod">
        <pc:chgData name="Gogarten, J. Peter" userId="08c346f3-9f2a-4776-a6cf-add1e690cd47" providerId="ADAL" clId="{03443A14-B048-CA49-A9DA-9893ED46664A}" dt="2023-09-17T17:52:07.150" v="3" actId="9405"/>
        <pc:sldMkLst>
          <pc:docMk/>
          <pc:sldMk cId="2524522068" sldId="261"/>
        </pc:sldMkLst>
        <pc:inkChg chg="add">
          <ac:chgData name="Gogarten, J. Peter" userId="08c346f3-9f2a-4776-a6cf-add1e690cd47" providerId="ADAL" clId="{03443A14-B048-CA49-A9DA-9893ED46664A}" dt="2023-09-17T17:52:07.150" v="3" actId="9405"/>
          <ac:inkMkLst>
            <pc:docMk/>
            <pc:sldMk cId="2524522068" sldId="261"/>
            <ac:inkMk id="6" creationId="{46B5A59F-7F8A-172B-532E-AE171B562C6C}"/>
          </ac:inkMkLst>
        </pc:inkChg>
      </pc:sldChg>
    </pc:docChg>
  </pc:docChgLst>
  <pc:docChgLst>
    <pc:chgData name="Gogarten, J. Peter" userId="08c346f3-9f2a-4776-a6cf-add1e690cd47" providerId="ADAL" clId="{2A92991E-F105-924A-A00E-EF4F8A7A084B}"/>
    <pc:docChg chg="custSel modSld">
      <pc:chgData name="Gogarten, J. Peter" userId="08c346f3-9f2a-4776-a6cf-add1e690cd47" providerId="ADAL" clId="{2A92991E-F105-924A-A00E-EF4F8A7A084B}" dt="2023-08-31T18:18:57.203" v="6" actId="20577"/>
      <pc:docMkLst>
        <pc:docMk/>
      </pc:docMkLst>
      <pc:sldChg chg="modSp mod">
        <pc:chgData name="Gogarten, J. Peter" userId="08c346f3-9f2a-4776-a6cf-add1e690cd47" providerId="ADAL" clId="{2A92991E-F105-924A-A00E-EF4F8A7A084B}" dt="2023-08-31T18:17:53.098" v="4" actId="20577"/>
        <pc:sldMkLst>
          <pc:docMk/>
          <pc:sldMk cId="600939045" sldId="256"/>
        </pc:sldMkLst>
        <pc:spChg chg="mod">
          <ac:chgData name="Gogarten, J. Peter" userId="08c346f3-9f2a-4776-a6cf-add1e690cd47" providerId="ADAL" clId="{2A92991E-F105-924A-A00E-EF4F8A7A084B}" dt="2023-08-31T18:17:53.098" v="4" actId="20577"/>
          <ac:spMkLst>
            <pc:docMk/>
            <pc:sldMk cId="600939045" sldId="256"/>
            <ac:spMk id="3" creationId="{90AA32BC-5BC6-BFEA-8F29-EF088BEF1B75}"/>
          </ac:spMkLst>
        </pc:spChg>
      </pc:sldChg>
      <pc:sldChg chg="modSp mod">
        <pc:chgData name="Gogarten, J. Peter" userId="08c346f3-9f2a-4776-a6cf-add1e690cd47" providerId="ADAL" clId="{2A92991E-F105-924A-A00E-EF4F8A7A084B}" dt="2023-08-31T18:18:57.203" v="6" actId="20577"/>
        <pc:sldMkLst>
          <pc:docMk/>
          <pc:sldMk cId="343624413" sldId="257"/>
        </pc:sldMkLst>
        <pc:spChg chg="mod">
          <ac:chgData name="Gogarten, J. Peter" userId="08c346f3-9f2a-4776-a6cf-add1e690cd47" providerId="ADAL" clId="{2A92991E-F105-924A-A00E-EF4F8A7A084B}" dt="2023-08-31T18:18:57.203" v="6" actId="20577"/>
          <ac:spMkLst>
            <pc:docMk/>
            <pc:sldMk cId="343624413" sldId="257"/>
            <ac:spMk id="3" creationId="{92F4FB7F-DE31-CADF-7377-D4716ACB3B41}"/>
          </ac:spMkLst>
        </pc:spChg>
      </pc:sldChg>
    </pc:docChg>
  </pc:docChgLst>
  <pc:docChgLst>
    <pc:chgData name="Gogarten, J. Peter" userId="08c346f3-9f2a-4776-a6cf-add1e690cd47" providerId="ADAL" clId="{6CEE9394-04D1-AA4A-A0A5-8C9EDFD67A0D}"/>
    <pc:docChg chg="undo custSel addSld delSld modSld">
      <pc:chgData name="Gogarten, J. Peter" userId="08c346f3-9f2a-4776-a6cf-add1e690cd47" providerId="ADAL" clId="{6CEE9394-04D1-AA4A-A0A5-8C9EDFD67A0D}" dt="2024-08-29T20:43:09.346" v="30" actId="478"/>
      <pc:docMkLst>
        <pc:docMk/>
      </pc:docMkLst>
      <pc:sldChg chg="add del">
        <pc:chgData name="Gogarten, J. Peter" userId="08c346f3-9f2a-4776-a6cf-add1e690cd47" providerId="ADAL" clId="{6CEE9394-04D1-AA4A-A0A5-8C9EDFD67A0D}" dt="2024-08-29T20:42:24.327" v="18" actId="2696"/>
        <pc:sldMkLst>
          <pc:docMk/>
          <pc:sldMk cId="600939045" sldId="256"/>
        </pc:sldMkLst>
      </pc:sldChg>
      <pc:sldChg chg="addSp delSp add del mod">
        <pc:chgData name="Gogarten, J. Peter" userId="08c346f3-9f2a-4776-a6cf-add1e690cd47" providerId="ADAL" clId="{6CEE9394-04D1-AA4A-A0A5-8C9EDFD67A0D}" dt="2024-08-29T20:43:05.659" v="29" actId="478"/>
        <pc:sldMkLst>
          <pc:docMk/>
          <pc:sldMk cId="343624413" sldId="257"/>
        </pc:sldMkLst>
        <pc:inkChg chg="add del">
          <ac:chgData name="Gogarten, J. Peter" userId="08c346f3-9f2a-4776-a6cf-add1e690cd47" providerId="ADAL" clId="{6CEE9394-04D1-AA4A-A0A5-8C9EDFD67A0D}" dt="2024-08-29T20:43:05.659" v="29" actId="478"/>
          <ac:inkMkLst>
            <pc:docMk/>
            <pc:sldMk cId="343624413" sldId="257"/>
            <ac:inkMk id="4" creationId="{AE9F8A4A-7382-20F7-31EE-5905A6E12FA2}"/>
          </ac:inkMkLst>
        </pc:inkChg>
      </pc:sldChg>
      <pc:sldChg chg="addSp delSp add del mod">
        <pc:chgData name="Gogarten, J. Peter" userId="08c346f3-9f2a-4776-a6cf-add1e690cd47" providerId="ADAL" clId="{6CEE9394-04D1-AA4A-A0A5-8C9EDFD67A0D}" dt="2024-08-29T20:43:09.346" v="30" actId="478"/>
        <pc:sldMkLst>
          <pc:docMk/>
          <pc:sldMk cId="1010031743" sldId="258"/>
        </pc:sldMkLst>
        <pc:inkChg chg="add del">
          <ac:chgData name="Gogarten, J. Peter" userId="08c346f3-9f2a-4776-a6cf-add1e690cd47" providerId="ADAL" clId="{6CEE9394-04D1-AA4A-A0A5-8C9EDFD67A0D}" dt="2024-08-29T20:43:09.346" v="30" actId="478"/>
          <ac:inkMkLst>
            <pc:docMk/>
            <pc:sldMk cId="1010031743" sldId="258"/>
            <ac:inkMk id="4" creationId="{4965EFCE-8AC7-22A7-F4BF-AEAFEBBB45B3}"/>
          </ac:inkMkLst>
        </pc:inkChg>
      </pc:sldChg>
      <pc:sldChg chg="addSp delSp mod">
        <pc:chgData name="Gogarten, J. Peter" userId="08c346f3-9f2a-4776-a6cf-add1e690cd47" providerId="ADAL" clId="{6CEE9394-04D1-AA4A-A0A5-8C9EDFD67A0D}" dt="2024-08-29T20:42:57.094" v="28" actId="478"/>
        <pc:sldMkLst>
          <pc:docMk/>
          <pc:sldMk cId="688924834" sldId="259"/>
        </pc:sldMkLst>
        <pc:inkChg chg="add del">
          <ac:chgData name="Gogarten, J. Peter" userId="08c346f3-9f2a-4776-a6cf-add1e690cd47" providerId="ADAL" clId="{6CEE9394-04D1-AA4A-A0A5-8C9EDFD67A0D}" dt="2024-08-29T20:42:57.094" v="28" actId="478"/>
          <ac:inkMkLst>
            <pc:docMk/>
            <pc:sldMk cId="688924834" sldId="259"/>
            <ac:inkMk id="7" creationId="{3944B9A4-9B38-CA68-9B29-BECDC73FD7C4}"/>
          </ac:inkMkLst>
        </pc:inkChg>
      </pc:sldChg>
      <pc:sldChg chg="add del">
        <pc:chgData name="Gogarten, J. Peter" userId="08c346f3-9f2a-4776-a6cf-add1e690cd47" providerId="ADAL" clId="{6CEE9394-04D1-AA4A-A0A5-8C9EDFD67A0D}" dt="2024-08-29T20:42:24.343" v="20" actId="2696"/>
        <pc:sldMkLst>
          <pc:docMk/>
          <pc:sldMk cId="507782164" sldId="260"/>
        </pc:sldMkLst>
      </pc:sldChg>
      <pc:sldChg chg="addSp delSp mod">
        <pc:chgData name="Gogarten, J. Peter" userId="08c346f3-9f2a-4776-a6cf-add1e690cd47" providerId="ADAL" clId="{6CEE9394-04D1-AA4A-A0A5-8C9EDFD67A0D}" dt="2024-08-29T20:42:48.426" v="27" actId="478"/>
        <pc:sldMkLst>
          <pc:docMk/>
          <pc:sldMk cId="2524522068" sldId="261"/>
        </pc:sldMkLst>
        <pc:inkChg chg="add del">
          <ac:chgData name="Gogarten, J. Peter" userId="08c346f3-9f2a-4776-a6cf-add1e690cd47" providerId="ADAL" clId="{6CEE9394-04D1-AA4A-A0A5-8C9EDFD67A0D}" dt="2024-08-29T20:42:48.426" v="27" actId="478"/>
          <ac:inkMkLst>
            <pc:docMk/>
            <pc:sldMk cId="2524522068" sldId="261"/>
            <ac:inkMk id="6" creationId="{46B5A59F-7F8A-172B-532E-AE171B562C6C}"/>
          </ac:inkMkLst>
        </pc:inkChg>
      </pc:sldChg>
      <pc:sldChg chg="modSp add del mod">
        <pc:chgData name="Gogarten, J. Peter" userId="08c346f3-9f2a-4776-a6cf-add1e690cd47" providerId="ADAL" clId="{6CEE9394-04D1-AA4A-A0A5-8C9EDFD67A0D}" dt="2024-08-29T20:42:24.073" v="17" actId="20577"/>
        <pc:sldMkLst>
          <pc:docMk/>
          <pc:sldMk cId="418677718" sldId="263"/>
        </pc:sldMkLst>
        <pc:spChg chg="mod">
          <ac:chgData name="Gogarten, J. Peter" userId="08c346f3-9f2a-4776-a6cf-add1e690cd47" providerId="ADAL" clId="{6CEE9394-04D1-AA4A-A0A5-8C9EDFD67A0D}" dt="2024-08-29T20:42:24.073" v="17" actId="20577"/>
          <ac:spMkLst>
            <pc:docMk/>
            <pc:sldMk cId="418677718" sldId="263"/>
            <ac:spMk id="3" creationId="{79E5FA22-7BEF-2193-43B2-735FC55643F7}"/>
          </ac:spMkLst>
        </pc:spChg>
      </pc:sldChg>
      <pc:sldChg chg="modSp add del mod">
        <pc:chgData name="Gogarten, J. Peter" userId="08c346f3-9f2a-4776-a6cf-add1e690cd47" providerId="ADAL" clId="{6CEE9394-04D1-AA4A-A0A5-8C9EDFD67A0D}" dt="2024-08-29T20:42:24.585" v="22" actId="207"/>
        <pc:sldMkLst>
          <pc:docMk/>
          <pc:sldMk cId="2526624912" sldId="264"/>
        </pc:sldMkLst>
        <pc:spChg chg="mod">
          <ac:chgData name="Gogarten, J. Peter" userId="08c346f3-9f2a-4776-a6cf-add1e690cd47" providerId="ADAL" clId="{6CEE9394-04D1-AA4A-A0A5-8C9EDFD67A0D}" dt="2024-08-29T20:42:24.585" v="22" actId="207"/>
          <ac:spMkLst>
            <pc:docMk/>
            <pc:sldMk cId="2526624912" sldId="264"/>
            <ac:spMk id="3" creationId="{21C22CA9-E82D-0119-6B16-E3F174FC35ED}"/>
          </ac:spMkLst>
        </pc:spChg>
      </pc:sldChg>
      <pc:sldChg chg="add del">
        <pc:chgData name="Gogarten, J. Peter" userId="08c346f3-9f2a-4776-a6cf-add1e690cd47" providerId="ADAL" clId="{6CEE9394-04D1-AA4A-A0A5-8C9EDFD67A0D}" dt="2024-08-29T20:42:23.347" v="14" actId="2696"/>
        <pc:sldMkLst>
          <pc:docMk/>
          <pc:sldMk cId="2659114759"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31748-AF30-E01A-B033-64B1BB5BAE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5C816E-3091-E764-4233-7624F9B98F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A77F73-B30A-2D66-05E4-1811DE0F0DD9}"/>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5398C538-37AE-668E-5D0B-CBD251AFF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2863E3-CF26-B476-AB85-489B352C5293}"/>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8019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045C-BF04-E2B6-B3DA-AB4CD730CC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506FD9-F4DB-8B84-596E-5BBA5FE3AD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A76695-7BDD-4CAC-A0C3-D810856BFF7B}"/>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C9543ED5-C460-28CC-DCD4-EBA2C59F10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518819-6678-63A5-0F88-504224B86F6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95188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47111C-D0B9-07D0-9F13-F7367C8C2A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95E1DC-CAA1-2649-A028-10C6377E9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B5BBC7-335A-1F35-C3F4-1DF069F01B1F}"/>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6BB3C15F-15A9-3DF6-7B36-5DAFA3901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0EAA7-E8AC-21F1-45EB-2C38CFA176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314191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87B4-D01F-CA0D-EB25-1E817B617D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66E0C2-3794-229D-2FEC-1AD7D4E3F4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C91625-1443-E4FE-1511-9637035F4EFC}"/>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FC616B4F-E038-0D74-5D09-3CA4CC64D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C674ED-9AD2-B90C-B407-4C0948C19FB1}"/>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2423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A0942-6F72-3690-4796-5D4A6984DF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C8A67F-524C-991E-02D7-361472B994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38CC5D-24C2-8EDC-1F98-F6EDB8386BBF}"/>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2FCE4424-1AF3-A61D-708E-BDD01573F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57D2D2-E077-9494-172D-7F878DA5D13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06077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86AFA-6F3B-E378-BE83-E16F0EA108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9381E8-FD1F-A93C-812B-5C90860D0C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EE61C6-C780-325B-9DDA-ECBF9E093E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6BC071C-938A-8E95-1AD8-9BE91EE23102}"/>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6" name="Footer Placeholder 5">
            <a:extLst>
              <a:ext uri="{FF2B5EF4-FFF2-40B4-BE49-F238E27FC236}">
                <a16:creationId xmlns:a16="http://schemas.microsoft.com/office/drawing/2014/main" id="{1A5845AA-99D1-3BA5-2C71-3306F1BF27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A84D3D-55D2-B2B1-44AF-36F3D56166DB}"/>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208312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614A-0272-34ED-8ACE-0CB879B98F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C8C64-AA55-2F3B-F2AA-B2B30C4926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82FAEA3-2D7E-958A-9339-E10217B9E5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859FAB-9B65-19DA-0C92-867662F41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C1595A-979B-84B1-8662-37FCBB1C06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BC2053-C0A8-3886-AC2C-CA2CF1DAA593}"/>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8" name="Footer Placeholder 7">
            <a:extLst>
              <a:ext uri="{FF2B5EF4-FFF2-40B4-BE49-F238E27FC236}">
                <a16:creationId xmlns:a16="http://schemas.microsoft.com/office/drawing/2014/main" id="{B50A1347-F8AA-8475-B2EE-8250C9A91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35352A-792B-86E0-190B-0C4D8FD2019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53632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CB999-782C-02D5-D667-00396D5BB7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6CB27-9A29-7C92-40D5-C49DD5DE2226}"/>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4" name="Footer Placeholder 3">
            <a:extLst>
              <a:ext uri="{FF2B5EF4-FFF2-40B4-BE49-F238E27FC236}">
                <a16:creationId xmlns:a16="http://schemas.microsoft.com/office/drawing/2014/main" id="{6D088556-6108-5706-76C0-5C2FA65AFE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D78D8D-9678-031A-B6D3-E8C7429F2D88}"/>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395846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8538EC-6867-FA46-7F50-9236EAF3E323}"/>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3" name="Footer Placeholder 2">
            <a:extLst>
              <a:ext uri="{FF2B5EF4-FFF2-40B4-BE49-F238E27FC236}">
                <a16:creationId xmlns:a16="http://schemas.microsoft.com/office/drawing/2014/main" id="{BA781A51-8A53-ED76-37CD-871D1B8BB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EBEFB-32BB-AE26-16D1-4C05C6CEDBE9}"/>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4102986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0F4A3-E54C-5861-A4E2-FB7B678B93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212A699-3BC8-9898-8194-7485EB29D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B45209-FDFE-01A8-5B63-CD5E41983E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B09DAE-8609-A37A-B927-94E3A2507CCB}"/>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6" name="Footer Placeholder 5">
            <a:extLst>
              <a:ext uri="{FF2B5EF4-FFF2-40B4-BE49-F238E27FC236}">
                <a16:creationId xmlns:a16="http://schemas.microsoft.com/office/drawing/2014/main" id="{B74D5B2C-0E3C-18F3-B3C4-10C6DC22B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4317B2-874D-B575-1A8C-1546003C1497}"/>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585656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BBF4A-340A-5C5E-D598-01E90AF16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E7C153-6E9D-F07E-72FB-D2E395F0CF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5DE0B7-1EA7-2486-1494-4EA61B609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7101E-5B4C-F7EF-63F8-98D5FAD41FD2}"/>
              </a:ext>
            </a:extLst>
          </p:cNvPr>
          <p:cNvSpPr>
            <a:spLocks noGrp="1"/>
          </p:cNvSpPr>
          <p:nvPr>
            <p:ph type="dt" sz="half" idx="10"/>
          </p:nvPr>
        </p:nvSpPr>
        <p:spPr/>
        <p:txBody>
          <a:bodyPr/>
          <a:lstStyle/>
          <a:p>
            <a:fld id="{EBBB0710-08AF-394B-A826-6A4A260065A3}" type="datetimeFigureOut">
              <a:rPr lang="en-US" smtClean="0"/>
              <a:t>8/29/24</a:t>
            </a:fld>
            <a:endParaRPr lang="en-US"/>
          </a:p>
        </p:txBody>
      </p:sp>
      <p:sp>
        <p:nvSpPr>
          <p:cNvPr id="6" name="Footer Placeholder 5">
            <a:extLst>
              <a:ext uri="{FF2B5EF4-FFF2-40B4-BE49-F238E27FC236}">
                <a16:creationId xmlns:a16="http://schemas.microsoft.com/office/drawing/2014/main" id="{04D5BDF7-4F4F-AB22-3A00-D8056B013C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B4B70F-6BB0-683F-009B-AD09C9308BED}"/>
              </a:ext>
            </a:extLst>
          </p:cNvPr>
          <p:cNvSpPr>
            <a:spLocks noGrp="1"/>
          </p:cNvSpPr>
          <p:nvPr>
            <p:ph type="sldNum" sz="quarter" idx="12"/>
          </p:nvPr>
        </p:nvSpPr>
        <p:spPr/>
        <p:txBody>
          <a:bodyPr/>
          <a:lstStyle/>
          <a:p>
            <a:fld id="{4A52E5D4-D45C-A646-BB79-4621CBA44434}" type="slidenum">
              <a:rPr lang="en-US" smtClean="0"/>
              <a:t>‹#›</a:t>
            </a:fld>
            <a:endParaRPr lang="en-US"/>
          </a:p>
        </p:txBody>
      </p:sp>
    </p:spTree>
    <p:extLst>
      <p:ext uri="{BB962C8B-B14F-4D97-AF65-F5344CB8AC3E}">
        <p14:creationId xmlns:p14="http://schemas.microsoft.com/office/powerpoint/2010/main" val="188281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C39607-22EE-24A5-E929-50719D587B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B9702E-E62E-4F28-E7EA-1171D6C732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B2C95A-6E84-A257-08DD-93CA796F85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BB0710-08AF-394B-A826-6A4A260065A3}" type="datetimeFigureOut">
              <a:rPr lang="en-US" smtClean="0"/>
              <a:t>8/29/24</a:t>
            </a:fld>
            <a:endParaRPr lang="en-US"/>
          </a:p>
        </p:txBody>
      </p:sp>
      <p:sp>
        <p:nvSpPr>
          <p:cNvPr id="5" name="Footer Placeholder 4">
            <a:extLst>
              <a:ext uri="{FF2B5EF4-FFF2-40B4-BE49-F238E27FC236}">
                <a16:creationId xmlns:a16="http://schemas.microsoft.com/office/drawing/2014/main" id="{55EF9A49-9CD3-D572-D225-9C5BA0D1F7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EE2E98-D9D6-7EA1-1A25-A82D8B994B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2E5D4-D45C-A646-BB79-4621CBA44434}" type="slidenum">
              <a:rPr lang="en-US" smtClean="0"/>
              <a:t>‹#›</a:t>
            </a:fld>
            <a:endParaRPr lang="en-US"/>
          </a:p>
        </p:txBody>
      </p:sp>
    </p:spTree>
    <p:extLst>
      <p:ext uri="{BB962C8B-B14F-4D97-AF65-F5344CB8AC3E}">
        <p14:creationId xmlns:p14="http://schemas.microsoft.com/office/powerpoint/2010/main" val="1239892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59305-B0B2-CBCF-EF33-CBC41A4587DD}"/>
              </a:ext>
            </a:extLst>
          </p:cNvPr>
          <p:cNvSpPr>
            <a:spLocks noGrp="1"/>
          </p:cNvSpPr>
          <p:nvPr>
            <p:ph type="ctrTitle"/>
          </p:nvPr>
        </p:nvSpPr>
        <p:spPr>
          <a:xfrm>
            <a:off x="1524000" y="406400"/>
            <a:ext cx="9144000" cy="2387600"/>
          </a:xfrm>
        </p:spPr>
        <p:txBody>
          <a:bodyPr/>
          <a:lstStyle/>
          <a:p>
            <a:r>
              <a:rPr lang="en-US"/>
              <a:t>Team Based Learning</a:t>
            </a:r>
            <a:br>
              <a:rPr lang="en-US"/>
            </a:br>
            <a:r>
              <a:rPr lang="en-US"/>
              <a:t>Week 1</a:t>
            </a:r>
          </a:p>
        </p:txBody>
      </p:sp>
      <p:sp>
        <p:nvSpPr>
          <p:cNvPr id="3" name="Subtitle 2">
            <a:extLst>
              <a:ext uri="{FF2B5EF4-FFF2-40B4-BE49-F238E27FC236}">
                <a16:creationId xmlns:a16="http://schemas.microsoft.com/office/drawing/2014/main" id="{90AA32BC-5BC6-BFEA-8F29-EF088BEF1B75}"/>
              </a:ext>
            </a:extLst>
          </p:cNvPr>
          <p:cNvSpPr>
            <a:spLocks noGrp="1"/>
          </p:cNvSpPr>
          <p:nvPr>
            <p:ph type="subTitle" idx="1"/>
          </p:nvPr>
        </p:nvSpPr>
        <p:spPr>
          <a:xfrm>
            <a:off x="646670" y="4165600"/>
            <a:ext cx="11104606" cy="1655762"/>
          </a:xfrm>
        </p:spPr>
        <p:txBody>
          <a:bodyPr>
            <a:noAutofit/>
          </a:bodyPr>
          <a:lstStyle/>
          <a:p>
            <a:pPr algn="l"/>
            <a:r>
              <a:rPr lang="en-US"/>
              <a:t>We form groups of 3-4 students, </a:t>
            </a:r>
          </a:p>
          <a:p>
            <a:pPr algn="l"/>
            <a:r>
              <a:rPr lang="en-US"/>
              <a:t>Each group will discuss the question projected on the screen</a:t>
            </a:r>
          </a:p>
          <a:p>
            <a:pPr algn="l"/>
            <a:r>
              <a:rPr lang="en-US"/>
              <a:t>After a few minutes of discussion, each group will signal with the A,B,C,D,E cards which they consider the most correct answer. </a:t>
            </a:r>
          </a:p>
          <a:p>
            <a:pPr algn="l"/>
            <a:r>
              <a:rPr lang="en-US"/>
              <a:t>Followed by a short discussion of the reasoning.  </a:t>
            </a:r>
          </a:p>
        </p:txBody>
      </p:sp>
    </p:spTree>
    <p:extLst>
      <p:ext uri="{BB962C8B-B14F-4D97-AF65-F5344CB8AC3E}">
        <p14:creationId xmlns:p14="http://schemas.microsoft.com/office/powerpoint/2010/main" val="600939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17EF7-82F4-589C-67A8-67CEBF8E9592}"/>
              </a:ext>
            </a:extLst>
          </p:cNvPr>
          <p:cNvSpPr>
            <a:spLocks noGrp="1"/>
          </p:cNvSpPr>
          <p:nvPr>
            <p:ph type="title"/>
          </p:nvPr>
        </p:nvSpPr>
        <p:spPr>
          <a:xfrm>
            <a:off x="838200" y="365125"/>
            <a:ext cx="10913076" cy="1325563"/>
          </a:xfrm>
        </p:spPr>
        <p:txBody>
          <a:bodyPr>
            <a:normAutofit fontScale="90000"/>
          </a:bodyPr>
          <a:lstStyle/>
          <a:p>
            <a:r>
              <a:rPr lang="en-US"/>
              <a:t>Sequence similarity </a:t>
            </a:r>
            <a:r>
              <a:rPr lang="en-US" i="1"/>
              <a:t>versus</a:t>
            </a:r>
            <a:r>
              <a:rPr lang="en-US"/>
              <a:t> homology</a:t>
            </a:r>
            <a:br>
              <a:rPr lang="en-US"/>
            </a:br>
            <a:r>
              <a:rPr lang="en-US" sz="3600"/>
              <a:t>Two sequences in a multiple sequence alignment align nicely over their whole length and they are 55% identical, and 68% similar*</a:t>
            </a:r>
          </a:p>
        </p:txBody>
      </p:sp>
      <p:sp>
        <p:nvSpPr>
          <p:cNvPr id="3" name="Content Placeholder 2">
            <a:extLst>
              <a:ext uri="{FF2B5EF4-FFF2-40B4-BE49-F238E27FC236}">
                <a16:creationId xmlns:a16="http://schemas.microsoft.com/office/drawing/2014/main" id="{3983D248-5BFC-8B6D-BF63-185416DCE310}"/>
              </a:ext>
            </a:extLst>
          </p:cNvPr>
          <p:cNvSpPr>
            <a:spLocks noGrp="1"/>
          </p:cNvSpPr>
          <p:nvPr>
            <p:ph idx="1"/>
          </p:nvPr>
        </p:nvSpPr>
        <p:spPr>
          <a:xfrm>
            <a:off x="838200" y="2326888"/>
            <a:ext cx="10515600" cy="4351338"/>
          </a:xfrm>
        </p:spPr>
        <p:txBody>
          <a:bodyPr/>
          <a:lstStyle/>
          <a:p>
            <a:pPr marL="514350" indent="-514350">
              <a:buFont typeface="+mj-lt"/>
              <a:buAutoNum type="alphaUcPeriod"/>
            </a:pPr>
            <a:r>
              <a:rPr lang="en-US"/>
              <a:t>This level of similarity is sufficient to  claim that the complete sequences are homologous over their entire length. </a:t>
            </a:r>
          </a:p>
          <a:p>
            <a:pPr marL="514350" indent="-514350">
              <a:buFont typeface="+mj-lt"/>
              <a:buAutoNum type="alphaUcPeriod"/>
            </a:pPr>
            <a:r>
              <a:rPr lang="en-US">
                <a:solidFill>
                  <a:schemeClr val="bg2">
                    <a:lumMod val="75000"/>
                  </a:schemeClr>
                </a:solidFill>
              </a:rPr>
              <a:t>This means that the sequences are 55% homologous</a:t>
            </a:r>
          </a:p>
          <a:p>
            <a:pPr marL="514350" indent="-514350">
              <a:buFont typeface="+mj-lt"/>
              <a:buAutoNum type="alphaUcPeriod"/>
            </a:pPr>
            <a:r>
              <a:rPr lang="en-US">
                <a:solidFill>
                  <a:schemeClr val="bg2">
                    <a:lumMod val="75000"/>
                  </a:schemeClr>
                </a:solidFill>
              </a:rPr>
              <a:t>This means that the sequences are 68% homologous</a:t>
            </a:r>
          </a:p>
          <a:p>
            <a:pPr marL="514350" indent="-514350">
              <a:buFont typeface="+mj-lt"/>
              <a:buAutoNum type="alphaUcPeriod"/>
            </a:pPr>
            <a:r>
              <a:rPr lang="en-US">
                <a:solidFill>
                  <a:schemeClr val="bg2">
                    <a:lumMod val="75000"/>
                  </a:schemeClr>
                </a:solidFill>
              </a:rPr>
              <a:t>This level of similarity is frequently observed as the result of convergent evolution </a:t>
            </a:r>
          </a:p>
          <a:p>
            <a:endParaRPr lang="en-US"/>
          </a:p>
        </p:txBody>
      </p:sp>
      <p:pic>
        <p:nvPicPr>
          <p:cNvPr id="4" name="Picture 3">
            <a:extLst>
              <a:ext uri="{FF2B5EF4-FFF2-40B4-BE49-F238E27FC236}">
                <a16:creationId xmlns:a16="http://schemas.microsoft.com/office/drawing/2014/main" id="{4C5D7E3A-AD20-18D0-5514-F4867FAEC33D}"/>
              </a:ext>
            </a:extLst>
          </p:cNvPr>
          <p:cNvPicPr>
            <a:picLocks noChangeAspect="1"/>
          </p:cNvPicPr>
          <p:nvPr/>
        </p:nvPicPr>
        <p:blipFill>
          <a:blip r:embed="rId2"/>
          <a:stretch>
            <a:fillRect/>
          </a:stretch>
        </p:blipFill>
        <p:spPr>
          <a:xfrm>
            <a:off x="7698259" y="5401557"/>
            <a:ext cx="4407244" cy="1374023"/>
          </a:xfrm>
          <a:prstGeom prst="rect">
            <a:avLst/>
          </a:prstGeom>
        </p:spPr>
      </p:pic>
      <p:sp>
        <p:nvSpPr>
          <p:cNvPr id="5" name="TextBox 4">
            <a:extLst>
              <a:ext uri="{FF2B5EF4-FFF2-40B4-BE49-F238E27FC236}">
                <a16:creationId xmlns:a16="http://schemas.microsoft.com/office/drawing/2014/main" id="{A5C472AE-F5C8-B51C-6111-CECD4864BE25}"/>
              </a:ext>
            </a:extLst>
          </p:cNvPr>
          <p:cNvSpPr txBox="1"/>
          <p:nvPr/>
        </p:nvSpPr>
        <p:spPr>
          <a:xfrm>
            <a:off x="247135" y="5779314"/>
            <a:ext cx="7747687" cy="646331"/>
          </a:xfrm>
          <a:prstGeom prst="rect">
            <a:avLst/>
          </a:prstGeom>
          <a:noFill/>
        </p:spPr>
        <p:txBody>
          <a:bodyPr wrap="square" rtlCol="0">
            <a:spAutoFit/>
          </a:bodyPr>
          <a:lstStyle/>
          <a:p>
            <a:r>
              <a:rPr lang="en-US"/>
              <a:t>* 68 % of the sites are either identical or represent a conservative substitution, i.e. replacement of an aa with a functionally similar amino acid </a:t>
            </a:r>
          </a:p>
        </p:txBody>
      </p:sp>
    </p:spTree>
    <p:extLst>
      <p:ext uri="{BB962C8B-B14F-4D97-AF65-F5344CB8AC3E}">
        <p14:creationId xmlns:p14="http://schemas.microsoft.com/office/powerpoint/2010/main" val="2659114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D849B794-AFFC-2C06-E038-0DCD2111B16F}"/>
              </a:ext>
            </a:extLst>
          </p:cNvPr>
          <p:cNvSpPr>
            <a:spLocks noGrp="1" noChangeArrowheads="1"/>
          </p:cNvSpPr>
          <p:nvPr>
            <p:ph type="title"/>
          </p:nvPr>
        </p:nvSpPr>
        <p:spPr>
          <a:xfrm>
            <a:off x="380999" y="0"/>
            <a:ext cx="11394989" cy="1143000"/>
          </a:xfrm>
        </p:spPr>
        <p:txBody>
          <a:bodyPr/>
          <a:lstStyle/>
          <a:p>
            <a:pPr algn="ctr" eaLnBrk="1" hangingPunct="1"/>
            <a:r>
              <a:rPr lang="en-US" altLang="en-US">
                <a:ea typeface="ＭＳ Ｐゴシック" panose="020B0600070205080204" pitchFamily="34" charset="-128"/>
              </a:rPr>
              <a:t>Sequence Space</a:t>
            </a:r>
          </a:p>
        </p:txBody>
      </p:sp>
      <p:pic>
        <p:nvPicPr>
          <p:cNvPr id="5" name="Picture 4">
            <a:extLst>
              <a:ext uri="{FF2B5EF4-FFF2-40B4-BE49-F238E27FC236}">
                <a16:creationId xmlns:a16="http://schemas.microsoft.com/office/drawing/2014/main" id="{C8672A8B-E69E-48E6-360D-174B21BA85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79475"/>
            <a:ext cx="9752010" cy="358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a:extLst>
              <a:ext uri="{FF2B5EF4-FFF2-40B4-BE49-F238E27FC236}">
                <a16:creationId xmlns:a16="http://schemas.microsoft.com/office/drawing/2014/main" id="{7666DBF6-7B83-7847-22D6-1B3931439DED}"/>
              </a:ext>
            </a:extLst>
          </p:cNvPr>
          <p:cNvSpPr txBox="1">
            <a:spLocks noChangeArrowheads="1"/>
          </p:cNvSpPr>
          <p:nvPr/>
        </p:nvSpPr>
        <p:spPr bwMode="auto">
          <a:xfrm>
            <a:off x="72081" y="4336520"/>
            <a:ext cx="12047838"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Times New Roman" panose="02020603050405020304" pitchFamily="18" charset="0"/>
              </a:rPr>
              <a:t>Figure from Eigen et al. 1988 illustrating the construction of a high dimensional sequence space.  Each additional sequence position adds another dimension, doubling the diagram for the shorter sequence.  Shown is the progression from a single sequence position (line) to a tetramer (hypercube).  A four (or twenty) letter code can be accommodated either through allowing four (or twenty) values for each dimension (</a:t>
            </a:r>
            <a:r>
              <a:rPr lang="en-US" altLang="en-US" sz="1800" err="1">
                <a:latin typeface="Times New Roman" panose="02020603050405020304" pitchFamily="18" charset="0"/>
              </a:rPr>
              <a:t>Rechenberg</a:t>
            </a:r>
            <a:r>
              <a:rPr lang="en-US" altLang="en-US" sz="1800">
                <a:latin typeface="Times New Roman" panose="02020603050405020304" pitchFamily="18" charset="0"/>
              </a:rPr>
              <a:t> 1973; </a:t>
            </a:r>
            <a:r>
              <a:rPr lang="en-US" altLang="en-US" sz="1800" err="1">
                <a:latin typeface="Times New Roman" panose="02020603050405020304" pitchFamily="18" charset="0"/>
              </a:rPr>
              <a:t>Casari</a:t>
            </a:r>
            <a:r>
              <a:rPr lang="en-US" altLang="en-US" sz="1800">
                <a:latin typeface="Times New Roman" panose="02020603050405020304" pitchFamily="18" charset="0"/>
              </a:rPr>
              <a:t> et al. 1995), or through additional dimensions (Eigen and Winkler-</a:t>
            </a:r>
            <a:r>
              <a:rPr lang="en-US" altLang="en-US" sz="1800" err="1">
                <a:latin typeface="Times New Roman" panose="02020603050405020304" pitchFamily="18" charset="0"/>
              </a:rPr>
              <a:t>Oswatitsch</a:t>
            </a:r>
            <a:r>
              <a:rPr lang="en-US" altLang="en-US" sz="1800">
                <a:latin typeface="Times New Roman" panose="02020603050405020304" pitchFamily="18" charset="0"/>
              </a:rPr>
              <a:t> 1992).</a:t>
            </a:r>
          </a:p>
          <a:p>
            <a:pPr eaLnBrk="1" hangingPunct="1">
              <a:spcBef>
                <a:spcPct val="0"/>
              </a:spcBef>
              <a:buFontTx/>
              <a:buNone/>
            </a:pPr>
            <a:r>
              <a:rPr lang="en-US" altLang="en-US" sz="1200">
                <a:latin typeface="Times New Roman" panose="02020603050405020304" pitchFamily="18" charset="0"/>
              </a:rPr>
              <a:t>Eigen, M. and R. Winkler-</a:t>
            </a:r>
            <a:r>
              <a:rPr lang="en-US" altLang="en-US" sz="1200" err="1">
                <a:latin typeface="Times New Roman" panose="02020603050405020304" pitchFamily="18" charset="0"/>
              </a:rPr>
              <a:t>Oswatitsch</a:t>
            </a:r>
            <a:r>
              <a:rPr lang="en-US" altLang="en-US" sz="1200">
                <a:latin typeface="Times New Roman" panose="02020603050405020304" pitchFamily="18" charset="0"/>
              </a:rPr>
              <a:t> (1992). </a:t>
            </a:r>
            <a:r>
              <a:rPr lang="en-US" altLang="en-US" sz="1200" i="1">
                <a:latin typeface="Times New Roman" panose="02020603050405020304" pitchFamily="18" charset="0"/>
              </a:rPr>
              <a:t>Steps Towards Life: A Perspective on Evolution</a:t>
            </a:r>
            <a:r>
              <a:rPr lang="en-US" altLang="en-US" sz="1200">
                <a:latin typeface="Times New Roman" panose="02020603050405020304" pitchFamily="18" charset="0"/>
              </a:rPr>
              <a:t>. Oxford; New York, Oxford University Press. </a:t>
            </a:r>
          </a:p>
          <a:p>
            <a:pPr eaLnBrk="1" hangingPunct="1">
              <a:spcBef>
                <a:spcPct val="0"/>
              </a:spcBef>
              <a:buFontTx/>
              <a:buNone/>
            </a:pPr>
            <a:r>
              <a:rPr lang="en-US" altLang="en-US" sz="1200">
                <a:latin typeface="Times New Roman" panose="02020603050405020304" pitchFamily="18" charset="0"/>
              </a:rPr>
              <a:t>Eigen, M., R. Winkler-</a:t>
            </a:r>
            <a:r>
              <a:rPr lang="en-US" altLang="en-US" sz="1200" err="1">
                <a:latin typeface="Times New Roman" panose="02020603050405020304" pitchFamily="18" charset="0"/>
              </a:rPr>
              <a:t>Oswatitsch</a:t>
            </a:r>
            <a:r>
              <a:rPr lang="en-US" altLang="en-US" sz="1200">
                <a:latin typeface="Times New Roman" panose="02020603050405020304" pitchFamily="18" charset="0"/>
              </a:rPr>
              <a:t> and A. Dress (1988). "Statistical geometry in sequence space: a method of quantitative comparative sequence analysis." </a:t>
            </a:r>
            <a:r>
              <a:rPr lang="en-US" altLang="en-US" sz="1200" i="1">
                <a:latin typeface="Times New Roman" panose="02020603050405020304" pitchFamily="18" charset="0"/>
              </a:rPr>
              <a:t>Proc Natl </a:t>
            </a:r>
            <a:r>
              <a:rPr lang="en-US" altLang="en-US" sz="1200" i="1" err="1">
                <a:latin typeface="Times New Roman" panose="02020603050405020304" pitchFamily="18" charset="0"/>
              </a:rPr>
              <a:t>Acad</a:t>
            </a:r>
            <a:r>
              <a:rPr lang="en-US" altLang="en-US" sz="1200" i="1">
                <a:latin typeface="Times New Roman" panose="02020603050405020304" pitchFamily="18" charset="0"/>
              </a:rPr>
              <a:t> Sci U S A</a:t>
            </a:r>
            <a:r>
              <a:rPr lang="en-US" altLang="en-US" sz="1200">
                <a:latin typeface="Times New Roman" panose="02020603050405020304" pitchFamily="18" charset="0"/>
              </a:rPr>
              <a:t> </a:t>
            </a:r>
            <a:r>
              <a:rPr lang="en-US" altLang="en-US" sz="1200" b="1">
                <a:latin typeface="Times New Roman" panose="02020603050405020304" pitchFamily="18" charset="0"/>
              </a:rPr>
              <a:t>85</a:t>
            </a:r>
            <a:r>
              <a:rPr lang="en-US" altLang="en-US" sz="1200">
                <a:latin typeface="Times New Roman" panose="02020603050405020304" pitchFamily="18" charset="0"/>
              </a:rPr>
              <a:t>(16): 5913-7 </a:t>
            </a:r>
          </a:p>
          <a:p>
            <a:pPr eaLnBrk="1" hangingPunct="1">
              <a:spcBef>
                <a:spcPct val="0"/>
              </a:spcBef>
              <a:buFontTx/>
              <a:buNone/>
            </a:pPr>
            <a:r>
              <a:rPr lang="en-US" altLang="en-US" sz="1200" err="1">
                <a:latin typeface="Times New Roman" panose="02020603050405020304" pitchFamily="18" charset="0"/>
              </a:rPr>
              <a:t>Casari</a:t>
            </a:r>
            <a:r>
              <a:rPr lang="en-US" altLang="en-US" sz="1200">
                <a:latin typeface="Times New Roman" panose="02020603050405020304" pitchFamily="18" charset="0"/>
              </a:rPr>
              <a:t>, G., C. Sander and A. Valencia (1995). "A method to predict functional residues in proteins." </a:t>
            </a:r>
            <a:r>
              <a:rPr lang="en-US" altLang="en-US" sz="1200" i="1">
                <a:latin typeface="Times New Roman" panose="02020603050405020304" pitchFamily="18" charset="0"/>
              </a:rPr>
              <a:t>Nat Struct Biol</a:t>
            </a:r>
            <a:r>
              <a:rPr lang="en-US" altLang="en-US" sz="1200">
                <a:latin typeface="Times New Roman" panose="02020603050405020304" pitchFamily="18" charset="0"/>
              </a:rPr>
              <a:t> </a:t>
            </a:r>
            <a:r>
              <a:rPr lang="en-US" altLang="en-US" sz="1200" b="1">
                <a:latin typeface="Times New Roman" panose="02020603050405020304" pitchFamily="18" charset="0"/>
              </a:rPr>
              <a:t>2</a:t>
            </a:r>
            <a:r>
              <a:rPr lang="en-US" altLang="en-US" sz="1200">
                <a:latin typeface="Times New Roman" panose="02020603050405020304" pitchFamily="18" charset="0"/>
              </a:rPr>
              <a:t>(2): 171-8 </a:t>
            </a:r>
          </a:p>
          <a:p>
            <a:pPr eaLnBrk="1" hangingPunct="1">
              <a:spcBef>
                <a:spcPct val="0"/>
              </a:spcBef>
              <a:buFontTx/>
              <a:buNone/>
            </a:pPr>
            <a:r>
              <a:rPr lang="en-US" altLang="en-US" sz="1200" err="1">
                <a:latin typeface="Times New Roman" panose="02020603050405020304" pitchFamily="18" charset="0"/>
              </a:rPr>
              <a:t>Rechenberg</a:t>
            </a:r>
            <a:r>
              <a:rPr lang="en-US" altLang="en-US" sz="1200">
                <a:latin typeface="Times New Roman" panose="02020603050405020304" pitchFamily="18" charset="0"/>
              </a:rPr>
              <a:t>, I. (1973). </a:t>
            </a:r>
            <a:r>
              <a:rPr lang="en-US" altLang="en-US" sz="1200" i="1" err="1">
                <a:latin typeface="Times New Roman" panose="02020603050405020304" pitchFamily="18" charset="0"/>
              </a:rPr>
              <a:t>Evolutionsstrategie</a:t>
            </a:r>
            <a:r>
              <a:rPr lang="en-US" altLang="en-US" sz="1200" i="1">
                <a:latin typeface="Times New Roman" panose="02020603050405020304" pitchFamily="18" charset="0"/>
              </a:rPr>
              <a:t>; </a:t>
            </a:r>
            <a:r>
              <a:rPr lang="en-US" altLang="en-US" sz="1200" i="1" err="1">
                <a:latin typeface="Times New Roman" panose="02020603050405020304" pitchFamily="18" charset="0"/>
              </a:rPr>
              <a:t>Optimierung</a:t>
            </a:r>
            <a:r>
              <a:rPr lang="en-US" altLang="en-US" sz="1200" i="1">
                <a:latin typeface="Times New Roman" panose="02020603050405020304" pitchFamily="18" charset="0"/>
              </a:rPr>
              <a:t> </a:t>
            </a:r>
            <a:r>
              <a:rPr lang="en-US" altLang="en-US" sz="1200" i="1" err="1">
                <a:latin typeface="Times New Roman" panose="02020603050405020304" pitchFamily="18" charset="0"/>
              </a:rPr>
              <a:t>technischer</a:t>
            </a:r>
            <a:r>
              <a:rPr lang="en-US" altLang="en-US" sz="1200" i="1">
                <a:latin typeface="Times New Roman" panose="02020603050405020304" pitchFamily="18" charset="0"/>
              </a:rPr>
              <a:t> </a:t>
            </a:r>
            <a:r>
              <a:rPr lang="en-US" altLang="en-US" sz="1200" i="1" err="1">
                <a:latin typeface="Times New Roman" panose="02020603050405020304" pitchFamily="18" charset="0"/>
              </a:rPr>
              <a:t>Systeme</a:t>
            </a:r>
            <a:r>
              <a:rPr lang="en-US" altLang="en-US" sz="1200" i="1">
                <a:latin typeface="Times New Roman" panose="02020603050405020304" pitchFamily="18" charset="0"/>
              </a:rPr>
              <a:t> </a:t>
            </a:r>
            <a:r>
              <a:rPr lang="en-US" altLang="en-US" sz="1200" i="1" err="1">
                <a:latin typeface="Times New Roman" panose="02020603050405020304" pitchFamily="18" charset="0"/>
              </a:rPr>
              <a:t>nach</a:t>
            </a:r>
            <a:r>
              <a:rPr lang="en-US" altLang="en-US" sz="1200" i="1">
                <a:latin typeface="Times New Roman" panose="02020603050405020304" pitchFamily="18" charset="0"/>
              </a:rPr>
              <a:t> </a:t>
            </a:r>
            <a:r>
              <a:rPr lang="en-US" altLang="en-US" sz="1200" i="1" err="1">
                <a:latin typeface="Times New Roman" panose="02020603050405020304" pitchFamily="18" charset="0"/>
              </a:rPr>
              <a:t>Prinzipien</a:t>
            </a:r>
            <a:r>
              <a:rPr lang="en-US" altLang="en-US" sz="1200" i="1">
                <a:latin typeface="Times New Roman" panose="02020603050405020304" pitchFamily="18" charset="0"/>
              </a:rPr>
              <a:t> der </a:t>
            </a:r>
            <a:r>
              <a:rPr lang="en-US" altLang="en-US" sz="1200" i="1" err="1">
                <a:latin typeface="Times New Roman" panose="02020603050405020304" pitchFamily="18" charset="0"/>
              </a:rPr>
              <a:t>biologischen</a:t>
            </a:r>
            <a:r>
              <a:rPr lang="en-US" altLang="en-US" sz="1200" i="1">
                <a:latin typeface="Times New Roman" panose="02020603050405020304" pitchFamily="18" charset="0"/>
              </a:rPr>
              <a:t> Evolution.</a:t>
            </a:r>
            <a:r>
              <a:rPr lang="en-US" altLang="en-US" sz="1200">
                <a:latin typeface="Times New Roman" panose="02020603050405020304" pitchFamily="18" charset="0"/>
              </a:rPr>
              <a:t> Stuttgart-Bad Cannstatt, </a:t>
            </a:r>
            <a:r>
              <a:rPr lang="en-US" altLang="en-US" sz="1200" err="1">
                <a:latin typeface="Times New Roman" panose="02020603050405020304" pitchFamily="18" charset="0"/>
              </a:rPr>
              <a:t>Frommann-Holzboog</a:t>
            </a:r>
            <a:r>
              <a:rPr lang="en-US" altLang="en-US" sz="1200">
                <a:latin typeface="Times New Roman" panose="02020603050405020304" pitchFamily="18" charset="0"/>
              </a:rPr>
              <a:t>. </a:t>
            </a:r>
          </a:p>
          <a:p>
            <a:pPr eaLnBrk="1" hangingPunct="1">
              <a:spcBef>
                <a:spcPct val="0"/>
              </a:spcBef>
              <a:buFontTx/>
              <a:buNone/>
            </a:pPr>
            <a:endParaRPr lang="en-US" altLang="en-US" sz="1200">
              <a:latin typeface="Times New Roman" panose="02020603050405020304" pitchFamily="18" charset="0"/>
            </a:endParaRPr>
          </a:p>
        </p:txBody>
      </p:sp>
    </p:spTree>
    <p:extLst>
      <p:ext uri="{BB962C8B-B14F-4D97-AF65-F5344CB8AC3E}">
        <p14:creationId xmlns:p14="http://schemas.microsoft.com/office/powerpoint/2010/main" val="507782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50DE-58CE-FC1A-9B74-C3C20A8332E9}"/>
              </a:ext>
            </a:extLst>
          </p:cNvPr>
          <p:cNvSpPr>
            <a:spLocks noGrp="1"/>
          </p:cNvSpPr>
          <p:nvPr>
            <p:ph type="title"/>
          </p:nvPr>
        </p:nvSpPr>
        <p:spPr>
          <a:xfrm>
            <a:off x="838200" y="463979"/>
            <a:ext cx="10515600" cy="1325563"/>
          </a:xfrm>
        </p:spPr>
        <p:txBody>
          <a:bodyPr>
            <a:normAutofit fontScale="90000"/>
          </a:bodyPr>
          <a:lstStyle/>
          <a:p>
            <a:r>
              <a:rPr lang="en-US" dirty="0"/>
              <a:t>How many different protein sequences are possible based on simple combinatorics? </a:t>
            </a:r>
            <a:br>
              <a:rPr lang="en-US" dirty="0"/>
            </a:br>
            <a:endParaRPr lang="en-US" dirty="0"/>
          </a:p>
        </p:txBody>
      </p:sp>
      <p:sp>
        <p:nvSpPr>
          <p:cNvPr id="3" name="Content Placeholder 2">
            <a:extLst>
              <a:ext uri="{FF2B5EF4-FFF2-40B4-BE49-F238E27FC236}">
                <a16:creationId xmlns:a16="http://schemas.microsoft.com/office/drawing/2014/main" id="{92F4FB7F-DE31-CADF-7377-D4716ACB3B41}"/>
              </a:ext>
            </a:extLst>
          </p:cNvPr>
          <p:cNvSpPr>
            <a:spLocks noGrp="1"/>
          </p:cNvSpPr>
          <p:nvPr>
            <p:ph idx="1"/>
          </p:nvPr>
        </p:nvSpPr>
        <p:spPr>
          <a:xfrm>
            <a:off x="838200" y="1926051"/>
            <a:ext cx="10515600" cy="4566824"/>
          </a:xfrm>
        </p:spPr>
        <p:txBody>
          <a:bodyPr/>
          <a:lstStyle/>
          <a:p>
            <a:pPr marL="0" indent="0">
              <a:buNone/>
            </a:pPr>
            <a:r>
              <a:rPr lang="en-US" dirty="0"/>
              <a:t>Assume that a sequence is 50 amino acids long and that for each position all 20 aa are possible (obviously unrealistic, one hardly would have a protein with 20 </a:t>
            </a:r>
            <a:r>
              <a:rPr lang="en-US" dirty="0" err="1"/>
              <a:t>tryptophanes</a:t>
            </a:r>
            <a:r>
              <a:rPr lang="en-US" dirty="0"/>
              <a:t> in a row).  How many different sequences are possible?  </a:t>
            </a:r>
          </a:p>
          <a:p>
            <a:pPr marL="514350" indent="-514350">
              <a:buFont typeface="+mj-lt"/>
              <a:buAutoNum type="alphaUcPeriod"/>
            </a:pPr>
            <a:r>
              <a:rPr lang="en-US" dirty="0"/>
              <a:t>4</a:t>
            </a:r>
            <a:r>
              <a:rPr lang="en-US" baseline="30000" dirty="0"/>
              <a:t>150 </a:t>
            </a:r>
            <a:r>
              <a:rPr lang="en-US" dirty="0"/>
              <a:t>different sequences are possible (each aa is encode by a triplet of nucleotides) = 2.0•10</a:t>
            </a:r>
            <a:r>
              <a:rPr lang="en-US" baseline="30000" dirty="0"/>
              <a:t>90</a:t>
            </a:r>
          </a:p>
          <a:p>
            <a:pPr marL="514350" indent="-514350">
              <a:buFont typeface="+mj-lt"/>
              <a:buAutoNum type="alphaUcPeriod"/>
            </a:pPr>
            <a:r>
              <a:rPr lang="en-US" dirty="0"/>
              <a:t>150</a:t>
            </a:r>
            <a:r>
              <a:rPr lang="en-US" baseline="30000" dirty="0"/>
              <a:t>4  </a:t>
            </a:r>
            <a:r>
              <a:rPr lang="en-US" dirty="0"/>
              <a:t>= 506,250,000</a:t>
            </a:r>
          </a:p>
          <a:p>
            <a:pPr marL="514350" indent="-514350">
              <a:buFont typeface="+mj-lt"/>
              <a:buAutoNum type="alphaUcPeriod"/>
            </a:pPr>
            <a:r>
              <a:rPr lang="en-US" dirty="0"/>
              <a:t>20</a:t>
            </a:r>
            <a:r>
              <a:rPr lang="en-US" baseline="30000" dirty="0"/>
              <a:t>50 </a:t>
            </a:r>
            <a:r>
              <a:rPr lang="en-US" dirty="0"/>
              <a:t>different sequences are possible = 1.13•10</a:t>
            </a:r>
            <a:r>
              <a:rPr lang="en-US" baseline="30000" dirty="0"/>
              <a:t>65</a:t>
            </a:r>
          </a:p>
          <a:p>
            <a:pPr marL="514350" indent="-514350">
              <a:buFont typeface="+mj-lt"/>
              <a:buAutoNum type="alphaUcPeriod"/>
            </a:pPr>
            <a:r>
              <a:rPr lang="en-US" dirty="0"/>
              <a:t>50</a:t>
            </a:r>
            <a:r>
              <a:rPr lang="en-US" baseline="30000" dirty="0"/>
              <a:t>20</a:t>
            </a:r>
            <a:r>
              <a:rPr lang="en-US" dirty="0"/>
              <a:t>=9.5•10</a:t>
            </a:r>
            <a:r>
              <a:rPr lang="en-US" baseline="30000" dirty="0"/>
              <a:t>33</a:t>
            </a:r>
          </a:p>
        </p:txBody>
      </p:sp>
    </p:spTree>
    <p:extLst>
      <p:ext uri="{BB962C8B-B14F-4D97-AF65-F5344CB8AC3E}">
        <p14:creationId xmlns:p14="http://schemas.microsoft.com/office/powerpoint/2010/main" val="34362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D73FE-84DE-5C93-8833-300E4F00D8DC}"/>
              </a:ext>
            </a:extLst>
          </p:cNvPr>
          <p:cNvSpPr>
            <a:spLocks noGrp="1"/>
          </p:cNvSpPr>
          <p:nvPr>
            <p:ph type="title"/>
          </p:nvPr>
        </p:nvSpPr>
        <p:spPr>
          <a:xfrm>
            <a:off x="838200" y="630195"/>
            <a:ext cx="10515600" cy="1735524"/>
          </a:xfrm>
        </p:spPr>
        <p:txBody>
          <a:bodyPr>
            <a:noAutofit/>
          </a:bodyPr>
          <a:lstStyle/>
          <a:p>
            <a:r>
              <a:rPr lang="en-US" sz="2800"/>
              <a:t>If one defines sequence space as a multi-dimensional space, where each position in a sequence corresponds to one dimension; and assuming a sequence length of 100 amino acid positions, how many amino acid substitutions are maximally necessary to get from any one point in this sequences space to any other point?  </a:t>
            </a:r>
          </a:p>
        </p:txBody>
      </p:sp>
      <p:sp>
        <p:nvSpPr>
          <p:cNvPr id="3" name="Content Placeholder 2">
            <a:extLst>
              <a:ext uri="{FF2B5EF4-FFF2-40B4-BE49-F238E27FC236}">
                <a16:creationId xmlns:a16="http://schemas.microsoft.com/office/drawing/2014/main" id="{79E5FA22-7BEF-2193-43B2-735FC55643F7}"/>
              </a:ext>
            </a:extLst>
          </p:cNvPr>
          <p:cNvSpPr>
            <a:spLocks noGrp="1"/>
          </p:cNvSpPr>
          <p:nvPr>
            <p:ph idx="1"/>
          </p:nvPr>
        </p:nvSpPr>
        <p:spPr>
          <a:xfrm>
            <a:off x="702273" y="2836477"/>
            <a:ext cx="10515600" cy="3311610"/>
          </a:xfrm>
        </p:spPr>
        <p:txBody>
          <a:bodyPr>
            <a:normAutofit fontScale="70000" lnSpcReduction="20000"/>
          </a:bodyPr>
          <a:lstStyle/>
          <a:p>
            <a:pPr marL="514350" indent="-514350">
              <a:lnSpc>
                <a:spcPct val="120000"/>
              </a:lnSpc>
              <a:buFont typeface="+mj-lt"/>
              <a:buAutoNum type="alphaUcPeriod"/>
            </a:pPr>
            <a:r>
              <a:rPr lang="en-US">
                <a:latin typeface="Palatino" pitchFamily="2" charset="77"/>
                <a:ea typeface="Palatino" pitchFamily="2" charset="77"/>
              </a:rPr>
              <a:t>The sequence space in this case has 20</a:t>
            </a:r>
            <a:r>
              <a:rPr lang="en-US" baseline="30000">
                <a:latin typeface="Palatino" pitchFamily="2" charset="77"/>
                <a:ea typeface="Palatino" pitchFamily="2" charset="77"/>
              </a:rPr>
              <a:t>100 </a:t>
            </a:r>
            <a:r>
              <a:rPr lang="en-US">
                <a:latin typeface="Palatino" pitchFamily="2" charset="77"/>
                <a:ea typeface="Palatino" pitchFamily="2" charset="77"/>
              </a:rPr>
              <a:t>points</a:t>
            </a:r>
            <a:r>
              <a:rPr lang="en-US" baseline="30000">
                <a:latin typeface="Palatino" pitchFamily="2" charset="77"/>
                <a:ea typeface="Palatino" pitchFamily="2" charset="77"/>
              </a:rPr>
              <a:t> </a:t>
            </a:r>
            <a:r>
              <a:rPr lang="en-US">
                <a:latin typeface="Palatino" pitchFamily="2" charset="77"/>
                <a:ea typeface="Palatino" pitchFamily="2" charset="77"/>
              </a:rPr>
              <a:t>and the maximum distance would the connection that goes through each of these points. </a:t>
            </a:r>
          </a:p>
          <a:p>
            <a:pPr marL="514350" indent="-514350">
              <a:lnSpc>
                <a:spcPct val="120000"/>
              </a:lnSpc>
              <a:buFont typeface="+mj-lt"/>
              <a:buAutoNum type="alphaUcPeriod"/>
            </a:pPr>
            <a:r>
              <a:rPr lang="en-US">
                <a:latin typeface="Palatino" pitchFamily="2" charset="77"/>
                <a:ea typeface="Palatino" pitchFamily="2" charset="77"/>
              </a:rPr>
              <a:t>The maximum would be one substitution per site; </a:t>
            </a:r>
            <a:r>
              <a:rPr lang="en-US" i="1">
                <a:latin typeface="Palatino" pitchFamily="2" charset="77"/>
                <a:ea typeface="Palatino" pitchFamily="2" charset="77"/>
              </a:rPr>
              <a:t>i.e.</a:t>
            </a:r>
            <a:r>
              <a:rPr lang="en-US">
                <a:latin typeface="Palatino" pitchFamily="2" charset="77"/>
                <a:ea typeface="Palatino" pitchFamily="2" charset="77"/>
              </a:rPr>
              <a:t>, 100 in total, to get from any point in sequence space to any other point.  </a:t>
            </a:r>
          </a:p>
          <a:p>
            <a:pPr marL="514350" indent="-514350">
              <a:lnSpc>
                <a:spcPct val="120000"/>
              </a:lnSpc>
              <a:buFont typeface="+mj-lt"/>
              <a:buAutoNum type="alphaUcPeriod"/>
            </a:pPr>
            <a:r>
              <a:rPr lang="en-US">
                <a:latin typeface="Palatino" pitchFamily="2" charset="77"/>
                <a:ea typeface="Palatino" pitchFamily="2" charset="77"/>
              </a:rPr>
              <a:t>The maximum number step cannot be calculated in this case. The combinatoric sequence space contains about 10</a:t>
            </a:r>
            <a:r>
              <a:rPr lang="en-US" baseline="30000">
                <a:latin typeface="Palatino" pitchFamily="2" charset="77"/>
                <a:ea typeface="Palatino" pitchFamily="2" charset="77"/>
              </a:rPr>
              <a:t>45</a:t>
            </a:r>
            <a:r>
              <a:rPr lang="en-US">
                <a:latin typeface="Palatino" pitchFamily="2" charset="77"/>
                <a:ea typeface="Palatino" pitchFamily="2" charset="77"/>
              </a:rPr>
              <a:t> more particles that there are elementary particles in the universe.  The calculation of the maximal number of steps involves the factorial of this number, which is beyond what can be done in a computer.   </a:t>
            </a:r>
          </a:p>
          <a:p>
            <a:pPr marL="0" indent="0">
              <a:buNone/>
            </a:pPr>
            <a:endParaRPr lang="en-US"/>
          </a:p>
          <a:p>
            <a:pPr marL="0" indent="0">
              <a:buNone/>
            </a:pPr>
            <a:endParaRPr lang="en-US"/>
          </a:p>
        </p:txBody>
      </p:sp>
    </p:spTree>
    <p:extLst>
      <p:ext uri="{BB962C8B-B14F-4D97-AF65-F5344CB8AC3E}">
        <p14:creationId xmlns:p14="http://schemas.microsoft.com/office/powerpoint/2010/main" val="101003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3F0C-1A36-B710-8B12-6657AFEF871E}"/>
              </a:ext>
            </a:extLst>
          </p:cNvPr>
          <p:cNvSpPr>
            <a:spLocks noGrp="1"/>
          </p:cNvSpPr>
          <p:nvPr>
            <p:ph type="title"/>
          </p:nvPr>
        </p:nvSpPr>
        <p:spPr>
          <a:xfrm>
            <a:off x="924697" y="666750"/>
            <a:ext cx="10515600" cy="1325563"/>
          </a:xfrm>
        </p:spPr>
        <p:txBody>
          <a:bodyPr/>
          <a:lstStyle/>
          <a:p>
            <a:r>
              <a:rPr lang="en-US"/>
              <a:t>The bird wing and the wing of a bat</a:t>
            </a:r>
          </a:p>
        </p:txBody>
      </p:sp>
      <p:sp>
        <p:nvSpPr>
          <p:cNvPr id="3" name="Content Placeholder 2">
            <a:extLst>
              <a:ext uri="{FF2B5EF4-FFF2-40B4-BE49-F238E27FC236}">
                <a16:creationId xmlns:a16="http://schemas.microsoft.com/office/drawing/2014/main" id="{21C22CA9-E82D-0119-6B16-E3F174FC35ED}"/>
              </a:ext>
            </a:extLst>
          </p:cNvPr>
          <p:cNvSpPr>
            <a:spLocks noGrp="1"/>
          </p:cNvSpPr>
          <p:nvPr>
            <p:ph idx="1"/>
          </p:nvPr>
        </p:nvSpPr>
        <p:spPr>
          <a:xfrm>
            <a:off x="924697" y="2141537"/>
            <a:ext cx="10515600" cy="4351338"/>
          </a:xfrm>
        </p:spPr>
        <p:txBody>
          <a:bodyPr/>
          <a:lstStyle/>
          <a:p>
            <a:pPr marL="514350" indent="-514350">
              <a:buFont typeface="+mj-lt"/>
              <a:buAutoNum type="alphaUcPeriod"/>
            </a:pPr>
            <a:r>
              <a:rPr lang="en-US"/>
              <a:t>are paralogous structures that evolved through duplication of body segments</a:t>
            </a:r>
          </a:p>
          <a:p>
            <a:pPr marL="514350" indent="-514350">
              <a:buFont typeface="+mj-lt"/>
              <a:buAutoNum type="alphaUcPeriod"/>
            </a:pPr>
            <a:r>
              <a:rPr lang="en-US"/>
              <a:t>are homologous </a:t>
            </a:r>
          </a:p>
          <a:p>
            <a:pPr marL="514350" indent="-514350">
              <a:buFont typeface="+mj-lt"/>
              <a:buAutoNum type="alphaUcPeriod"/>
            </a:pPr>
            <a:r>
              <a:rPr lang="en-US"/>
              <a:t>are an example of convergent evolution and therefore not homologs.</a:t>
            </a:r>
          </a:p>
          <a:p>
            <a:pPr marL="514350" indent="-514350">
              <a:buFont typeface="+mj-lt"/>
              <a:buAutoNum type="alphaUcPeriod"/>
            </a:pPr>
            <a:endParaRPr lang="en-US"/>
          </a:p>
          <a:p>
            <a:endParaRPr lang="en-US"/>
          </a:p>
        </p:txBody>
      </p:sp>
      <p:pic>
        <p:nvPicPr>
          <p:cNvPr id="4" name="Picture 3" descr="Untitled-1">
            <a:extLst>
              <a:ext uri="{FF2B5EF4-FFF2-40B4-BE49-F238E27FC236}">
                <a16:creationId xmlns:a16="http://schemas.microsoft.com/office/drawing/2014/main" id="{21E1D24F-C75A-0BA3-AC6B-DC7CD4F05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752" y="4867275"/>
            <a:ext cx="2860675"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titled-2">
            <a:extLst>
              <a:ext uri="{FF2B5EF4-FFF2-40B4-BE49-F238E27FC236}">
                <a16:creationId xmlns:a16="http://schemas.microsoft.com/office/drawing/2014/main" id="{F93F01FC-0500-0753-3933-D2AA2D868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390" y="4843463"/>
            <a:ext cx="2803525"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AutoShape 11">
            <a:extLst>
              <a:ext uri="{FF2B5EF4-FFF2-40B4-BE49-F238E27FC236}">
                <a16:creationId xmlns:a16="http://schemas.microsoft.com/office/drawing/2014/main" id="{499073BB-4B0D-775D-A45A-ACF3607191F1}"/>
              </a:ext>
            </a:extLst>
          </p:cNvPr>
          <p:cNvCxnSpPr>
            <a:cxnSpLocks noChangeShapeType="1"/>
          </p:cNvCxnSpPr>
          <p:nvPr/>
        </p:nvCxnSpPr>
        <p:spPr bwMode="auto">
          <a:xfrm>
            <a:off x="5424702" y="5518150"/>
            <a:ext cx="113665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688924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17EF7-82F4-589C-67A8-67CEBF8E9592}"/>
              </a:ext>
            </a:extLst>
          </p:cNvPr>
          <p:cNvSpPr>
            <a:spLocks noGrp="1"/>
          </p:cNvSpPr>
          <p:nvPr>
            <p:ph type="title"/>
          </p:nvPr>
        </p:nvSpPr>
        <p:spPr>
          <a:xfrm>
            <a:off x="838200" y="365125"/>
            <a:ext cx="10913076" cy="1325563"/>
          </a:xfrm>
        </p:spPr>
        <p:txBody>
          <a:bodyPr>
            <a:normAutofit fontScale="90000"/>
          </a:bodyPr>
          <a:lstStyle/>
          <a:p>
            <a:r>
              <a:rPr lang="en-US"/>
              <a:t>Sequence similarity </a:t>
            </a:r>
            <a:r>
              <a:rPr lang="en-US" i="1"/>
              <a:t>versus</a:t>
            </a:r>
            <a:r>
              <a:rPr lang="en-US"/>
              <a:t> homology</a:t>
            </a:r>
            <a:br>
              <a:rPr lang="en-US"/>
            </a:br>
            <a:r>
              <a:rPr lang="en-US" sz="3600"/>
              <a:t>Two sequences in a multiple sequence alignment align nicely over their whole length and they are 55% identical, and 68% similar*</a:t>
            </a:r>
          </a:p>
        </p:txBody>
      </p:sp>
      <p:sp>
        <p:nvSpPr>
          <p:cNvPr id="3" name="Content Placeholder 2">
            <a:extLst>
              <a:ext uri="{FF2B5EF4-FFF2-40B4-BE49-F238E27FC236}">
                <a16:creationId xmlns:a16="http://schemas.microsoft.com/office/drawing/2014/main" id="{3983D248-5BFC-8B6D-BF63-185416DCE310}"/>
              </a:ext>
            </a:extLst>
          </p:cNvPr>
          <p:cNvSpPr>
            <a:spLocks noGrp="1"/>
          </p:cNvSpPr>
          <p:nvPr>
            <p:ph idx="1"/>
          </p:nvPr>
        </p:nvSpPr>
        <p:spPr>
          <a:xfrm>
            <a:off x="838200" y="2326888"/>
            <a:ext cx="10515600" cy="4351338"/>
          </a:xfrm>
        </p:spPr>
        <p:txBody>
          <a:bodyPr/>
          <a:lstStyle/>
          <a:p>
            <a:pPr marL="514350" indent="-514350">
              <a:buFont typeface="+mj-lt"/>
              <a:buAutoNum type="alphaUcPeriod"/>
            </a:pPr>
            <a:r>
              <a:rPr lang="en-US"/>
              <a:t>This level of similarity is sufficient to  claim that the complete sequences are homologous over their entire length. </a:t>
            </a:r>
          </a:p>
          <a:p>
            <a:pPr marL="514350" indent="-514350">
              <a:buFont typeface="+mj-lt"/>
              <a:buAutoNum type="alphaUcPeriod"/>
            </a:pPr>
            <a:r>
              <a:rPr lang="en-US"/>
              <a:t>This means that the sequences are 55% homologous</a:t>
            </a:r>
          </a:p>
          <a:p>
            <a:pPr marL="514350" indent="-514350">
              <a:buFont typeface="+mj-lt"/>
              <a:buAutoNum type="alphaUcPeriod"/>
            </a:pPr>
            <a:r>
              <a:rPr lang="en-US"/>
              <a:t>This means that the sequences are 68% homologous</a:t>
            </a:r>
          </a:p>
          <a:p>
            <a:pPr marL="514350" indent="-514350">
              <a:buFont typeface="+mj-lt"/>
              <a:buAutoNum type="alphaUcPeriod"/>
            </a:pPr>
            <a:r>
              <a:rPr lang="en-US"/>
              <a:t>This level of similarity is frequently observed as the result of convergent evolution </a:t>
            </a:r>
          </a:p>
          <a:p>
            <a:endParaRPr lang="en-US"/>
          </a:p>
        </p:txBody>
      </p:sp>
      <p:pic>
        <p:nvPicPr>
          <p:cNvPr id="4" name="Picture 3">
            <a:extLst>
              <a:ext uri="{FF2B5EF4-FFF2-40B4-BE49-F238E27FC236}">
                <a16:creationId xmlns:a16="http://schemas.microsoft.com/office/drawing/2014/main" id="{4C5D7E3A-AD20-18D0-5514-F4867FAEC33D}"/>
              </a:ext>
            </a:extLst>
          </p:cNvPr>
          <p:cNvPicPr>
            <a:picLocks noChangeAspect="1"/>
          </p:cNvPicPr>
          <p:nvPr/>
        </p:nvPicPr>
        <p:blipFill>
          <a:blip r:embed="rId2"/>
          <a:stretch>
            <a:fillRect/>
          </a:stretch>
        </p:blipFill>
        <p:spPr>
          <a:xfrm>
            <a:off x="7698259" y="5401557"/>
            <a:ext cx="4407244" cy="1374023"/>
          </a:xfrm>
          <a:prstGeom prst="rect">
            <a:avLst/>
          </a:prstGeom>
        </p:spPr>
      </p:pic>
      <p:sp>
        <p:nvSpPr>
          <p:cNvPr id="5" name="TextBox 4">
            <a:extLst>
              <a:ext uri="{FF2B5EF4-FFF2-40B4-BE49-F238E27FC236}">
                <a16:creationId xmlns:a16="http://schemas.microsoft.com/office/drawing/2014/main" id="{A5C472AE-F5C8-B51C-6111-CECD4864BE25}"/>
              </a:ext>
            </a:extLst>
          </p:cNvPr>
          <p:cNvSpPr txBox="1"/>
          <p:nvPr/>
        </p:nvSpPr>
        <p:spPr>
          <a:xfrm>
            <a:off x="247135" y="5779314"/>
            <a:ext cx="7747687" cy="646331"/>
          </a:xfrm>
          <a:prstGeom prst="rect">
            <a:avLst/>
          </a:prstGeom>
          <a:noFill/>
        </p:spPr>
        <p:txBody>
          <a:bodyPr wrap="square" rtlCol="0">
            <a:spAutoFit/>
          </a:bodyPr>
          <a:lstStyle/>
          <a:p>
            <a:r>
              <a:rPr lang="en-US"/>
              <a:t>* 68 % of the sites are either identical or represent a conservative substitution, i.e. replacement of an aa with a functionally similar amino acid </a:t>
            </a:r>
          </a:p>
        </p:txBody>
      </p:sp>
    </p:spTree>
    <p:extLst>
      <p:ext uri="{BB962C8B-B14F-4D97-AF65-F5344CB8AC3E}">
        <p14:creationId xmlns:p14="http://schemas.microsoft.com/office/powerpoint/2010/main" val="252452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D50DE-58CE-FC1A-9B74-C3C20A8332E9}"/>
              </a:ext>
            </a:extLst>
          </p:cNvPr>
          <p:cNvSpPr>
            <a:spLocks noGrp="1"/>
          </p:cNvSpPr>
          <p:nvPr>
            <p:ph type="title"/>
          </p:nvPr>
        </p:nvSpPr>
        <p:spPr/>
        <p:txBody>
          <a:bodyPr>
            <a:normAutofit fontScale="90000"/>
          </a:bodyPr>
          <a:lstStyle/>
          <a:p>
            <a:r>
              <a:rPr lang="en-US"/>
              <a:t>How many different protein sequences are possible base on simple combinatorics? </a:t>
            </a:r>
            <a:br>
              <a:rPr lang="en-US"/>
            </a:br>
            <a:endParaRPr lang="en-US"/>
          </a:p>
        </p:txBody>
      </p:sp>
      <p:sp>
        <p:nvSpPr>
          <p:cNvPr id="3" name="Content Placeholder 2">
            <a:extLst>
              <a:ext uri="{FF2B5EF4-FFF2-40B4-BE49-F238E27FC236}">
                <a16:creationId xmlns:a16="http://schemas.microsoft.com/office/drawing/2014/main" id="{92F4FB7F-DE31-CADF-7377-D4716ACB3B41}"/>
              </a:ext>
            </a:extLst>
          </p:cNvPr>
          <p:cNvSpPr>
            <a:spLocks noGrp="1"/>
          </p:cNvSpPr>
          <p:nvPr>
            <p:ph idx="1"/>
          </p:nvPr>
        </p:nvSpPr>
        <p:spPr>
          <a:xfrm>
            <a:off x="838200" y="1610139"/>
            <a:ext cx="11353800" cy="4566824"/>
          </a:xfrm>
        </p:spPr>
        <p:txBody>
          <a:bodyPr>
            <a:normAutofit/>
          </a:bodyPr>
          <a:lstStyle/>
          <a:p>
            <a:pPr marL="0" indent="0">
              <a:buNone/>
            </a:pPr>
            <a:r>
              <a:rPr lang="en-US" dirty="0"/>
              <a:t>Assume that a sequence is 50 amino acids long and that for each position all 20 aa are possible (obviously unrealistic, one hardly would have a protein with 20 </a:t>
            </a:r>
            <a:r>
              <a:rPr lang="en-US" dirty="0" err="1"/>
              <a:t>tryptophanes</a:t>
            </a:r>
            <a:r>
              <a:rPr lang="en-US" dirty="0"/>
              <a:t> in a row).  How many different sequences are possible?  </a:t>
            </a:r>
          </a:p>
          <a:p>
            <a:pPr marL="514350" indent="-514350">
              <a:buFont typeface="+mj-lt"/>
              <a:buAutoNum type="alphaUcPeriod"/>
            </a:pPr>
            <a:r>
              <a:rPr lang="en-US" dirty="0">
                <a:solidFill>
                  <a:schemeClr val="bg2">
                    <a:lumMod val="50000"/>
                  </a:schemeClr>
                </a:solidFill>
              </a:rPr>
              <a:t>4</a:t>
            </a:r>
            <a:r>
              <a:rPr lang="en-US" baseline="30000" dirty="0">
                <a:solidFill>
                  <a:schemeClr val="bg2">
                    <a:lumMod val="50000"/>
                  </a:schemeClr>
                </a:solidFill>
              </a:rPr>
              <a:t>150 </a:t>
            </a:r>
            <a:r>
              <a:rPr lang="en-US" dirty="0">
                <a:solidFill>
                  <a:schemeClr val="bg2">
                    <a:lumMod val="50000"/>
                  </a:schemeClr>
                </a:solidFill>
              </a:rPr>
              <a:t>different sequences are possible (each aa is encode by a triplet of nucleotides) = 2.0•10</a:t>
            </a:r>
            <a:r>
              <a:rPr lang="en-US" baseline="30000" dirty="0">
                <a:solidFill>
                  <a:schemeClr val="bg2">
                    <a:lumMod val="50000"/>
                  </a:schemeClr>
                </a:solidFill>
              </a:rPr>
              <a:t>90 </a:t>
            </a:r>
            <a:r>
              <a:rPr lang="en-US" sz="2000" dirty="0">
                <a:solidFill>
                  <a:srgbClr val="00B050"/>
                </a:solidFill>
              </a:rPr>
              <a:t>This is the number of possible nucleotide sequences, but the genetic code is redundant, different triplets of </a:t>
            </a:r>
            <a:r>
              <a:rPr lang="en-US" sz="2000" dirty="0" err="1">
                <a:solidFill>
                  <a:srgbClr val="00B050"/>
                </a:solidFill>
              </a:rPr>
              <a:t>nucs</a:t>
            </a:r>
            <a:r>
              <a:rPr lang="en-US" sz="2000" dirty="0">
                <a:solidFill>
                  <a:srgbClr val="00B050"/>
                </a:solidFill>
              </a:rPr>
              <a:t> encode the same aa. </a:t>
            </a:r>
          </a:p>
          <a:p>
            <a:pPr marL="514350" indent="-514350">
              <a:buFont typeface="+mj-lt"/>
              <a:buAutoNum type="alphaUcPeriod"/>
            </a:pPr>
            <a:r>
              <a:rPr lang="en-US" dirty="0">
                <a:solidFill>
                  <a:schemeClr val="bg2">
                    <a:lumMod val="50000"/>
                  </a:schemeClr>
                </a:solidFill>
              </a:rPr>
              <a:t>150</a:t>
            </a:r>
            <a:r>
              <a:rPr lang="en-US" baseline="30000" dirty="0">
                <a:solidFill>
                  <a:schemeClr val="bg2">
                    <a:lumMod val="50000"/>
                  </a:schemeClr>
                </a:solidFill>
              </a:rPr>
              <a:t>4  </a:t>
            </a:r>
            <a:r>
              <a:rPr lang="en-US" dirty="0">
                <a:solidFill>
                  <a:schemeClr val="bg2">
                    <a:lumMod val="50000"/>
                  </a:schemeClr>
                </a:solidFill>
              </a:rPr>
              <a:t>= 506,250,000 </a:t>
            </a:r>
            <a:r>
              <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rPr>
              <a:t>This uses the wrong formula – possibilities pos 1 </a:t>
            </a:r>
            <a:r>
              <a:rPr kumimoji="0" lang="en-US" sz="1800" b="0" i="0" u="none" strike="noStrike" kern="1200" cap="none" spc="0" normalizeH="0" baseline="0" noProof="0" dirty="0">
                <a:ln>
                  <a:noFill/>
                </a:ln>
                <a:solidFill>
                  <a:srgbClr val="00B050"/>
                </a:solidFill>
                <a:effectLst/>
                <a:uLnTx/>
                <a:uFillTx/>
                <a:latin typeface="Calibri" panose="020F0502020204030204"/>
                <a:ea typeface="+mn-ea"/>
                <a:cs typeface="+mn-cs"/>
              </a:rPr>
              <a:t>• </a:t>
            </a:r>
            <a:r>
              <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rPr>
              <a:t>possibilities pos 2 ...</a:t>
            </a:r>
            <a:endParaRPr lang="en-US" dirty="0">
              <a:solidFill>
                <a:srgbClr val="00B050"/>
              </a:solidFill>
            </a:endParaRPr>
          </a:p>
          <a:p>
            <a:pPr marL="514350" indent="-514350">
              <a:buFont typeface="+mj-lt"/>
              <a:buAutoNum type="alphaUcPeriod"/>
            </a:pPr>
            <a:r>
              <a:rPr lang="en-US" dirty="0"/>
              <a:t>20</a:t>
            </a:r>
            <a:r>
              <a:rPr lang="en-US" baseline="30000" dirty="0"/>
              <a:t>50 </a:t>
            </a:r>
            <a:r>
              <a:rPr lang="en-US" dirty="0"/>
              <a:t>different sequences are possible = 1.13•10</a:t>
            </a:r>
            <a:r>
              <a:rPr lang="en-US" baseline="30000" dirty="0"/>
              <a:t>65</a:t>
            </a:r>
          </a:p>
          <a:p>
            <a:pPr marL="514350" indent="-514350">
              <a:buFont typeface="+mj-lt"/>
              <a:buAutoNum type="alphaUcPeriod"/>
            </a:pPr>
            <a:r>
              <a:rPr lang="en-US" dirty="0">
                <a:solidFill>
                  <a:schemeClr val="bg2">
                    <a:lumMod val="50000"/>
                  </a:schemeClr>
                </a:solidFill>
              </a:rPr>
              <a:t>50</a:t>
            </a:r>
            <a:r>
              <a:rPr lang="en-US" baseline="30000" dirty="0">
                <a:solidFill>
                  <a:schemeClr val="bg2">
                    <a:lumMod val="50000"/>
                  </a:schemeClr>
                </a:solidFill>
              </a:rPr>
              <a:t>20</a:t>
            </a:r>
            <a:r>
              <a:rPr lang="en-US" dirty="0">
                <a:solidFill>
                  <a:schemeClr val="bg2">
                    <a:lumMod val="50000"/>
                  </a:schemeClr>
                </a:solidFill>
              </a:rPr>
              <a:t>=9.5•10</a:t>
            </a:r>
            <a:r>
              <a:rPr lang="en-US" baseline="30000" dirty="0">
                <a:solidFill>
                  <a:schemeClr val="bg2">
                    <a:lumMod val="50000"/>
                  </a:schemeClr>
                </a:solidFill>
              </a:rPr>
              <a:t>33</a:t>
            </a:r>
            <a:r>
              <a:rPr kumimoji="0" lang="en-US" sz="2000" b="0" i="0" u="none" strike="noStrike" kern="1200" cap="none" spc="0" normalizeH="0" baseline="0" noProof="0" dirty="0">
                <a:ln>
                  <a:noFill/>
                </a:ln>
                <a:solidFill>
                  <a:schemeClr val="bg2">
                    <a:lumMod val="50000"/>
                  </a:schemeClr>
                </a:solidFill>
                <a:effectLst/>
                <a:uLnTx/>
                <a:uFillTx/>
                <a:latin typeface="Calibri" panose="020F0502020204030204"/>
                <a:ea typeface="+mn-ea"/>
                <a:cs typeface="+mn-cs"/>
              </a:rPr>
              <a:t> </a:t>
            </a:r>
            <a:r>
              <a:rPr kumimoji="0" lang="en-US" sz="2000" b="0" i="0" u="none" strike="noStrike" kern="1200" cap="none" spc="0" normalizeH="0" baseline="0" noProof="0" dirty="0">
                <a:ln>
                  <a:noFill/>
                </a:ln>
                <a:solidFill>
                  <a:srgbClr val="00B050"/>
                </a:solidFill>
                <a:effectLst/>
                <a:uLnTx/>
                <a:uFillTx/>
                <a:latin typeface="Calibri" panose="020F0502020204030204"/>
                <a:ea typeface="+mn-ea"/>
                <a:cs typeface="+mn-cs"/>
              </a:rPr>
              <a:t>This uses the wrong formula </a:t>
            </a:r>
            <a:endParaRPr lang="en-US" baseline="30000" dirty="0">
              <a:solidFill>
                <a:srgbClr val="00B050"/>
              </a:solidFill>
            </a:endParaRPr>
          </a:p>
        </p:txBody>
      </p:sp>
    </p:spTree>
    <p:extLst>
      <p:ext uri="{BB962C8B-B14F-4D97-AF65-F5344CB8AC3E}">
        <p14:creationId xmlns:p14="http://schemas.microsoft.com/office/powerpoint/2010/main" val="306862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D73FE-84DE-5C93-8833-300E4F00D8DC}"/>
              </a:ext>
            </a:extLst>
          </p:cNvPr>
          <p:cNvSpPr>
            <a:spLocks noGrp="1"/>
          </p:cNvSpPr>
          <p:nvPr>
            <p:ph type="title"/>
          </p:nvPr>
        </p:nvSpPr>
        <p:spPr>
          <a:xfrm>
            <a:off x="838200" y="365126"/>
            <a:ext cx="10515600" cy="1735524"/>
          </a:xfrm>
        </p:spPr>
        <p:txBody>
          <a:bodyPr>
            <a:noAutofit/>
          </a:bodyPr>
          <a:lstStyle/>
          <a:p>
            <a:r>
              <a:rPr lang="en-US" sz="2800"/>
              <a:t>If one defines sequence space as a multi-dimensional space, where each position in a sequence corresponds to one dimension; and assuming that one has a sequence length of 100 amino acid positions, how many amino acid substitutions are maximally necessary to get from any one point in this sequences space to any other point?  </a:t>
            </a:r>
          </a:p>
        </p:txBody>
      </p:sp>
      <p:sp>
        <p:nvSpPr>
          <p:cNvPr id="3" name="Content Placeholder 2">
            <a:extLst>
              <a:ext uri="{FF2B5EF4-FFF2-40B4-BE49-F238E27FC236}">
                <a16:creationId xmlns:a16="http://schemas.microsoft.com/office/drawing/2014/main" id="{79E5FA22-7BEF-2193-43B2-735FC55643F7}"/>
              </a:ext>
            </a:extLst>
          </p:cNvPr>
          <p:cNvSpPr>
            <a:spLocks noGrp="1"/>
          </p:cNvSpPr>
          <p:nvPr>
            <p:ph idx="1"/>
          </p:nvPr>
        </p:nvSpPr>
        <p:spPr>
          <a:xfrm>
            <a:off x="689917" y="2916195"/>
            <a:ext cx="10515600" cy="3311610"/>
          </a:xfrm>
        </p:spPr>
        <p:txBody>
          <a:bodyPr>
            <a:normAutofit fontScale="70000" lnSpcReduction="20000"/>
          </a:bodyPr>
          <a:lstStyle/>
          <a:p>
            <a:pPr marL="514350" indent="-514350">
              <a:lnSpc>
                <a:spcPct val="120000"/>
              </a:lnSpc>
              <a:buFont typeface="+mj-lt"/>
              <a:buAutoNum type="alphaUcPeriod"/>
            </a:pPr>
            <a:r>
              <a:rPr lang="en-US" dirty="0">
                <a:solidFill>
                  <a:schemeClr val="bg2">
                    <a:lumMod val="75000"/>
                  </a:schemeClr>
                </a:solidFill>
                <a:latin typeface="Palatino" pitchFamily="2" charset="77"/>
                <a:ea typeface="Palatino" pitchFamily="2" charset="77"/>
              </a:rPr>
              <a:t>The sequence space in this case has 20</a:t>
            </a:r>
            <a:r>
              <a:rPr lang="en-US" baseline="30000" dirty="0">
                <a:solidFill>
                  <a:schemeClr val="bg2">
                    <a:lumMod val="75000"/>
                  </a:schemeClr>
                </a:solidFill>
                <a:latin typeface="Palatino" pitchFamily="2" charset="77"/>
                <a:ea typeface="Palatino" pitchFamily="2" charset="77"/>
              </a:rPr>
              <a:t>100 </a:t>
            </a:r>
            <a:r>
              <a:rPr lang="en-US" dirty="0">
                <a:solidFill>
                  <a:schemeClr val="bg2">
                    <a:lumMod val="75000"/>
                  </a:schemeClr>
                </a:solidFill>
                <a:latin typeface="Palatino" pitchFamily="2" charset="77"/>
                <a:ea typeface="Palatino" pitchFamily="2" charset="77"/>
              </a:rPr>
              <a:t>points</a:t>
            </a:r>
            <a:r>
              <a:rPr lang="en-US" baseline="30000" dirty="0">
                <a:solidFill>
                  <a:schemeClr val="bg2">
                    <a:lumMod val="75000"/>
                  </a:schemeClr>
                </a:solidFill>
                <a:latin typeface="Palatino" pitchFamily="2" charset="77"/>
                <a:ea typeface="Palatino" pitchFamily="2" charset="77"/>
              </a:rPr>
              <a:t> </a:t>
            </a:r>
            <a:r>
              <a:rPr lang="en-US" dirty="0">
                <a:solidFill>
                  <a:schemeClr val="bg2">
                    <a:lumMod val="75000"/>
                  </a:schemeClr>
                </a:solidFill>
                <a:latin typeface="Palatino" pitchFamily="2" charset="77"/>
                <a:ea typeface="Palatino" pitchFamily="2" charset="77"/>
              </a:rPr>
              <a:t>and the maximum distance would the connection that goes through each of these points. </a:t>
            </a:r>
          </a:p>
          <a:p>
            <a:pPr marL="514350" indent="-514350">
              <a:lnSpc>
                <a:spcPct val="120000"/>
              </a:lnSpc>
              <a:buFont typeface="+mj-lt"/>
              <a:buAutoNum type="alphaUcPeriod"/>
            </a:pPr>
            <a:r>
              <a:rPr lang="en-US" dirty="0">
                <a:latin typeface="Palatino" pitchFamily="2" charset="77"/>
                <a:ea typeface="Palatino" pitchFamily="2" charset="77"/>
              </a:rPr>
              <a:t>The maximum would be one substitution per site; </a:t>
            </a:r>
            <a:r>
              <a:rPr lang="en-US" i="1" dirty="0">
                <a:latin typeface="Palatino" pitchFamily="2" charset="77"/>
                <a:ea typeface="Palatino" pitchFamily="2" charset="77"/>
              </a:rPr>
              <a:t>i.e.</a:t>
            </a:r>
            <a:r>
              <a:rPr lang="en-US" dirty="0">
                <a:latin typeface="Palatino" pitchFamily="2" charset="77"/>
                <a:ea typeface="Palatino" pitchFamily="2" charset="77"/>
              </a:rPr>
              <a:t>, 100 in total, to get from any point in sequence space to any other point.  </a:t>
            </a:r>
          </a:p>
          <a:p>
            <a:pPr marL="514350" indent="-514350">
              <a:lnSpc>
                <a:spcPct val="120000"/>
              </a:lnSpc>
              <a:buFont typeface="+mj-lt"/>
              <a:buAutoNum type="alphaUcPeriod"/>
            </a:pPr>
            <a:r>
              <a:rPr lang="en-US" dirty="0">
                <a:solidFill>
                  <a:schemeClr val="bg2">
                    <a:lumMod val="75000"/>
                  </a:schemeClr>
                </a:solidFill>
                <a:latin typeface="Palatino" pitchFamily="2" charset="77"/>
                <a:ea typeface="Palatino" pitchFamily="2" charset="77"/>
              </a:rPr>
              <a:t>The maximum number step cannot be calculated in this case. The combinatoric sequence space contains about 10</a:t>
            </a:r>
            <a:r>
              <a:rPr lang="en-US" baseline="30000" dirty="0">
                <a:solidFill>
                  <a:schemeClr val="bg2">
                    <a:lumMod val="75000"/>
                  </a:schemeClr>
                </a:solidFill>
                <a:latin typeface="Palatino" pitchFamily="2" charset="77"/>
                <a:ea typeface="Palatino" pitchFamily="2" charset="77"/>
              </a:rPr>
              <a:t>45</a:t>
            </a:r>
            <a:r>
              <a:rPr lang="en-US" dirty="0">
                <a:solidFill>
                  <a:schemeClr val="bg2">
                    <a:lumMod val="75000"/>
                  </a:schemeClr>
                </a:solidFill>
                <a:latin typeface="Palatino" pitchFamily="2" charset="77"/>
                <a:ea typeface="Palatino" pitchFamily="2" charset="77"/>
              </a:rPr>
              <a:t> more particles that there are elementary particles in the universe.  The calculation of the maximal number of steps involves the factorial of this number, which is beyond what can be done in a computer.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8677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23F0C-1A36-B710-8B12-6657AFEF871E}"/>
              </a:ext>
            </a:extLst>
          </p:cNvPr>
          <p:cNvSpPr>
            <a:spLocks noGrp="1"/>
          </p:cNvSpPr>
          <p:nvPr>
            <p:ph type="title"/>
          </p:nvPr>
        </p:nvSpPr>
        <p:spPr>
          <a:xfrm>
            <a:off x="924697" y="666750"/>
            <a:ext cx="10515600" cy="1325563"/>
          </a:xfrm>
        </p:spPr>
        <p:txBody>
          <a:bodyPr/>
          <a:lstStyle/>
          <a:p>
            <a:r>
              <a:rPr lang="en-US"/>
              <a:t>The bird wing and the wing of a bat</a:t>
            </a:r>
          </a:p>
        </p:txBody>
      </p:sp>
      <p:sp>
        <p:nvSpPr>
          <p:cNvPr id="3" name="Content Placeholder 2">
            <a:extLst>
              <a:ext uri="{FF2B5EF4-FFF2-40B4-BE49-F238E27FC236}">
                <a16:creationId xmlns:a16="http://schemas.microsoft.com/office/drawing/2014/main" id="{21C22CA9-E82D-0119-6B16-E3F174FC35ED}"/>
              </a:ext>
            </a:extLst>
          </p:cNvPr>
          <p:cNvSpPr>
            <a:spLocks noGrp="1"/>
          </p:cNvSpPr>
          <p:nvPr>
            <p:ph idx="1"/>
          </p:nvPr>
        </p:nvSpPr>
        <p:spPr>
          <a:xfrm>
            <a:off x="924697" y="2141537"/>
            <a:ext cx="10515600" cy="4351338"/>
          </a:xfrm>
        </p:spPr>
        <p:txBody>
          <a:bodyPr/>
          <a:lstStyle/>
          <a:p>
            <a:pPr marL="514350" indent="-514350">
              <a:buFont typeface="+mj-lt"/>
              <a:buAutoNum type="alphaUcPeriod"/>
            </a:pPr>
            <a:r>
              <a:rPr lang="en-US" dirty="0">
                <a:solidFill>
                  <a:schemeClr val="bg2">
                    <a:lumMod val="75000"/>
                  </a:schemeClr>
                </a:solidFill>
              </a:rPr>
              <a:t>are paralogous structures that evolved through duplication of body segments</a:t>
            </a:r>
          </a:p>
          <a:p>
            <a:pPr marL="514350" indent="-514350">
              <a:buFont typeface="+mj-lt"/>
              <a:buAutoNum type="alphaUcPeriod"/>
            </a:pPr>
            <a:r>
              <a:rPr lang="en-US" dirty="0"/>
              <a:t>are homologous </a:t>
            </a:r>
          </a:p>
          <a:p>
            <a:pPr marL="514350" indent="-514350">
              <a:buFont typeface="+mj-lt"/>
              <a:buAutoNum type="alphaUcPeriod"/>
            </a:pPr>
            <a:r>
              <a:rPr lang="en-US" dirty="0">
                <a:solidFill>
                  <a:schemeClr val="bg2">
                    <a:lumMod val="75000"/>
                  </a:schemeClr>
                </a:solidFill>
              </a:rPr>
              <a:t>are an example of convergent evolution and therefore not homologs.</a:t>
            </a:r>
          </a:p>
          <a:p>
            <a:pPr marL="514350" indent="-514350">
              <a:buFont typeface="+mj-lt"/>
              <a:buAutoNum type="alphaUcPeriod"/>
            </a:pPr>
            <a:endParaRPr lang="en-US" dirty="0"/>
          </a:p>
          <a:p>
            <a:endParaRPr lang="en-US" dirty="0"/>
          </a:p>
        </p:txBody>
      </p:sp>
      <p:pic>
        <p:nvPicPr>
          <p:cNvPr id="4" name="Picture 3" descr="Untitled-1">
            <a:extLst>
              <a:ext uri="{FF2B5EF4-FFF2-40B4-BE49-F238E27FC236}">
                <a16:creationId xmlns:a16="http://schemas.microsoft.com/office/drawing/2014/main" id="{21E1D24F-C75A-0BA3-AC6B-DC7CD4F05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1752" y="4867275"/>
            <a:ext cx="2860675" cy="130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Untitled-2">
            <a:extLst>
              <a:ext uri="{FF2B5EF4-FFF2-40B4-BE49-F238E27FC236}">
                <a16:creationId xmlns:a16="http://schemas.microsoft.com/office/drawing/2014/main" id="{F93F01FC-0500-0753-3933-D2AA2D8681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1390" y="4843463"/>
            <a:ext cx="2803525" cy="134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AutoShape 11">
            <a:extLst>
              <a:ext uri="{FF2B5EF4-FFF2-40B4-BE49-F238E27FC236}">
                <a16:creationId xmlns:a16="http://schemas.microsoft.com/office/drawing/2014/main" id="{499073BB-4B0D-775D-A45A-ACF3607191F1}"/>
              </a:ext>
            </a:extLst>
          </p:cNvPr>
          <p:cNvCxnSpPr>
            <a:cxnSpLocks noChangeShapeType="1"/>
          </p:cNvCxnSpPr>
          <p:nvPr/>
        </p:nvCxnSpPr>
        <p:spPr bwMode="auto">
          <a:xfrm>
            <a:off x="5424702" y="5518150"/>
            <a:ext cx="1136650" cy="0"/>
          </a:xfrm>
          <a:prstGeom prst="straightConnector1">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6624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1107</Words>
  <Application>Microsoft Macintosh PowerPoint</Application>
  <PresentationFormat>Widescreen</PresentationFormat>
  <Paragraphs>51</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ＭＳ Ｐゴシック</vt:lpstr>
      <vt:lpstr>Arial</vt:lpstr>
      <vt:lpstr>Calibri</vt:lpstr>
      <vt:lpstr>Calibri Light</vt:lpstr>
      <vt:lpstr>Palatino</vt:lpstr>
      <vt:lpstr>Times New Roman</vt:lpstr>
      <vt:lpstr>Office Theme</vt:lpstr>
      <vt:lpstr>Team Based Learning Week 1</vt:lpstr>
      <vt:lpstr>Sequence Space</vt:lpstr>
      <vt:lpstr>How many different protein sequences are possible based on simple combinatorics?  </vt:lpstr>
      <vt:lpstr>If one defines sequence space as a multi-dimensional space, where each position in a sequence corresponds to one dimension; and assuming a sequence length of 100 amino acid positions, how many amino acid substitutions are maximally necessary to get from any one point in this sequences space to any other point?  </vt:lpstr>
      <vt:lpstr>The bird wing and the wing of a bat</vt:lpstr>
      <vt:lpstr>Sequence similarity versus homology Two sequences in a multiple sequence alignment align nicely over their whole length and they are 55% identical, and 68% similar*</vt:lpstr>
      <vt:lpstr>How many different protein sequences are possible base on simple combinatorics?  </vt:lpstr>
      <vt:lpstr>If one defines sequence space as a multi-dimensional space, where each position in a sequence corresponds to one dimension; and assuming that one has a sequence length of 100 amino acid positions, how many amino acid substitutions are maximally necessary to get from any one point in this sequences space to any other point?  </vt:lpstr>
      <vt:lpstr>The bird wing and the wing of a bat</vt:lpstr>
      <vt:lpstr>Sequence similarity versus homology Two sequences in a multiple sequence alignment align nicely over their whole length and they are 55% identical, and 68% similar*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Based Learning Week 1</dc:title>
  <dc:creator>Gogarten, J. Peter</dc:creator>
  <cp:lastModifiedBy>Gogarten, J. Peter</cp:lastModifiedBy>
  <cp:revision>1</cp:revision>
  <dcterms:created xsi:type="dcterms:W3CDTF">2023-08-29T18:58:11Z</dcterms:created>
  <dcterms:modified xsi:type="dcterms:W3CDTF">2024-08-29T20:43:18Z</dcterms:modified>
</cp:coreProperties>
</file>